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2"/>
  </p:notesMasterIdLst>
  <p:sldIdLst>
    <p:sldId id="256" r:id="rId2"/>
    <p:sldId id="273" r:id="rId3"/>
    <p:sldId id="296" r:id="rId4"/>
    <p:sldId id="283" r:id="rId5"/>
    <p:sldId id="318" r:id="rId6"/>
    <p:sldId id="286" r:id="rId7"/>
    <p:sldId id="319" r:id="rId8"/>
    <p:sldId id="287" r:id="rId9"/>
    <p:sldId id="320" r:id="rId10"/>
    <p:sldId id="288" r:id="rId11"/>
    <p:sldId id="321" r:id="rId12"/>
    <p:sldId id="284" r:id="rId13"/>
    <p:sldId id="297" r:id="rId14"/>
    <p:sldId id="298" r:id="rId15"/>
    <p:sldId id="299" r:id="rId16"/>
    <p:sldId id="300" r:id="rId17"/>
    <p:sldId id="309" r:id="rId18"/>
    <p:sldId id="323" r:id="rId19"/>
    <p:sldId id="322" r:id="rId20"/>
    <p:sldId id="311" r:id="rId21"/>
    <p:sldId id="302" r:id="rId22"/>
    <p:sldId id="312" r:id="rId23"/>
    <p:sldId id="303" r:id="rId24"/>
    <p:sldId id="304" r:id="rId25"/>
    <p:sldId id="307" r:id="rId26"/>
    <p:sldId id="308" r:id="rId27"/>
    <p:sldId id="340" r:id="rId28"/>
    <p:sldId id="313" r:id="rId29"/>
    <p:sldId id="279" r:id="rId30"/>
    <p:sldId id="280" r:id="rId31"/>
    <p:sldId id="281" r:id="rId32"/>
    <p:sldId id="289" r:id="rId33"/>
    <p:sldId id="290" r:id="rId34"/>
    <p:sldId id="293" r:id="rId35"/>
    <p:sldId id="294" r:id="rId36"/>
    <p:sldId id="324" r:id="rId37"/>
    <p:sldId id="332" r:id="rId38"/>
    <p:sldId id="325" r:id="rId39"/>
    <p:sldId id="333" r:id="rId40"/>
    <p:sldId id="326" r:id="rId41"/>
    <p:sldId id="327" r:id="rId42"/>
    <p:sldId id="335" r:id="rId43"/>
    <p:sldId id="336" r:id="rId44"/>
    <p:sldId id="331" r:id="rId45"/>
    <p:sldId id="337" r:id="rId46"/>
    <p:sldId id="341" r:id="rId47"/>
    <p:sldId id="338" r:id="rId48"/>
    <p:sldId id="339" r:id="rId49"/>
    <p:sldId id="316" r:id="rId50"/>
    <p:sldId id="295"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66"/>
    <p:restoredTop sz="93252"/>
  </p:normalViewPr>
  <p:slideViewPr>
    <p:cSldViewPr snapToGrid="0" snapToObjects="1">
      <p:cViewPr varScale="1">
        <p:scale>
          <a:sx n="117" d="100"/>
          <a:sy n="117" d="100"/>
        </p:scale>
        <p:origin x="184" y="520"/>
      </p:cViewPr>
      <p:guideLst/>
    </p:cSldViewPr>
  </p:slideViewPr>
  <p:notesTextViewPr>
    <p:cViewPr>
      <p:scale>
        <a:sx n="155" d="100"/>
        <a:sy n="155"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svg>
</file>

<file path=ppt/media/image11.png>
</file>

<file path=ppt/media/image12.svg>
</file>

<file path=ppt/media/image13.tiff>
</file>

<file path=ppt/media/image14.tiff>
</file>

<file path=ppt/media/image2.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4C78C1-D919-C54F-97AF-F38AA903B3D3}" type="datetimeFigureOut">
              <a:rPr lang="en-US" smtClean="0"/>
              <a:t>2/8/21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2D23F9-B658-9741-9261-7208219F7DB8}" type="slidenum">
              <a:rPr lang="en-US" smtClean="0"/>
              <a:t>‹#›</a:t>
            </a:fld>
            <a:endParaRPr lang="en-US"/>
          </a:p>
        </p:txBody>
      </p:sp>
    </p:spTree>
    <p:extLst>
      <p:ext uri="{BB962C8B-B14F-4D97-AF65-F5344CB8AC3E}">
        <p14:creationId xmlns:p14="http://schemas.microsoft.com/office/powerpoint/2010/main" val="1810958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Internal storage has limited space for app-specific data. Use other types of storage if you need to save a large amount of data.</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4</a:t>
            </a:fld>
            <a:endParaRPr lang="en-US"/>
          </a:p>
        </p:txBody>
      </p:sp>
    </p:spTree>
    <p:extLst>
      <p:ext uri="{BB962C8B-B14F-4D97-AF65-F5344CB8AC3E}">
        <p14:creationId xmlns:p14="http://schemas.microsoft.com/office/powerpoint/2010/main" val="16045209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alpha val="99000"/>
                  </a:schemeClr>
                </a:solidFill>
              </a:rPr>
              <a:t>Most apps requesting the Storage permission don’t need broad access</a:t>
            </a:r>
          </a:p>
          <a:p>
            <a:endParaRPr lang="en-US" sz="1200" dirty="0">
              <a:solidFill>
                <a:schemeClr val="tx1">
                  <a:alpha val="99000"/>
                </a:schemeClr>
              </a:solidFill>
            </a:endParaRPr>
          </a:p>
          <a:p>
            <a:r>
              <a:rPr lang="en-US" sz="1200" dirty="0">
                <a:solidFill>
                  <a:schemeClr val="tx1">
                    <a:alpha val="99000"/>
                  </a:schemeClr>
                </a:solidFill>
              </a:rPr>
              <a:t>Some apps leave files behind after uninstall</a:t>
            </a:r>
          </a:p>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19</a:t>
            </a:fld>
            <a:endParaRPr lang="en-US"/>
          </a:p>
        </p:txBody>
      </p:sp>
    </p:spTree>
    <p:extLst>
      <p:ext uri="{BB962C8B-B14F-4D97-AF65-F5344CB8AC3E}">
        <p14:creationId xmlns:p14="http://schemas.microsoft.com/office/powerpoint/2010/main" val="402905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alpha val="99000"/>
                  </a:schemeClr>
                </a:solidFill>
              </a:rPr>
              <a:t>Most apps requesting the Storage permission don’t need broad access</a:t>
            </a:r>
          </a:p>
          <a:p>
            <a:endParaRPr lang="en-US" sz="1200" dirty="0">
              <a:solidFill>
                <a:schemeClr val="tx1">
                  <a:alpha val="99000"/>
                </a:schemeClr>
              </a:solidFill>
            </a:endParaRPr>
          </a:p>
          <a:p>
            <a:r>
              <a:rPr lang="en-US" sz="1200" dirty="0">
                <a:solidFill>
                  <a:schemeClr val="tx1">
                    <a:alpha val="99000"/>
                  </a:schemeClr>
                </a:solidFill>
              </a:rPr>
              <a:t>Some apps leave files behind after uninstall</a:t>
            </a:r>
          </a:p>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20</a:t>
            </a:fld>
            <a:endParaRPr lang="en-US"/>
          </a:p>
        </p:txBody>
      </p:sp>
    </p:spTree>
    <p:extLst>
      <p:ext uri="{BB962C8B-B14F-4D97-AF65-F5344CB8AC3E}">
        <p14:creationId xmlns:p14="http://schemas.microsoft.com/office/powerpoint/2010/main" val="41082917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the app is un-installed all its content should be removed,, unless you want something specific.</a:t>
            </a:r>
          </a:p>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24</a:t>
            </a:fld>
            <a:endParaRPr lang="en-US"/>
          </a:p>
        </p:txBody>
      </p:sp>
    </p:spTree>
    <p:extLst>
      <p:ext uri="{BB962C8B-B14F-4D97-AF65-F5344CB8AC3E}">
        <p14:creationId xmlns:p14="http://schemas.microsoft.com/office/powerpoint/2010/main" val="21127580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Shouldn’t be easily read by other applications.</a:t>
            </a:r>
          </a:p>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25</a:t>
            </a:fld>
            <a:endParaRPr lang="en-US"/>
          </a:p>
        </p:txBody>
      </p:sp>
    </p:spTree>
    <p:extLst>
      <p:ext uri="{BB962C8B-B14F-4D97-AF65-F5344CB8AC3E}">
        <p14:creationId xmlns:p14="http://schemas.microsoft.com/office/powerpoint/2010/main" val="2674340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assume that your app downloaded an image from user gallery, so you don’t other applications to access this image</a:t>
            </a:r>
          </a:p>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26</a:t>
            </a:fld>
            <a:endParaRPr lang="en-US"/>
          </a:p>
        </p:txBody>
      </p:sp>
    </p:spTree>
    <p:extLst>
      <p:ext uri="{BB962C8B-B14F-4D97-AF65-F5344CB8AC3E}">
        <p14:creationId xmlns:p14="http://schemas.microsoft.com/office/powerpoint/2010/main" val="16664790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App-specific storage:</a:t>
            </a:r>
            <a:r>
              <a:rPr lang="en-US" sz="1200" b="0" i="0" kern="1200" dirty="0">
                <a:solidFill>
                  <a:schemeClr val="tx1"/>
                </a:solidFill>
                <a:effectLst/>
                <a:latin typeface="+mn-lt"/>
                <a:ea typeface="+mn-ea"/>
                <a:cs typeface="+mn-cs"/>
              </a:rPr>
              <a:t> Store files that are meant for your app's use only, either in dedicated directories within an internal storage volume or different dedicated directories within external storage. Use the directories within internal storage to save sensitive information that other apps shouldn't access.</a:t>
            </a:r>
            <a:endParaRPr lang="en-US" dirty="0"/>
          </a:p>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28</a:t>
            </a:fld>
            <a:endParaRPr lang="en-US"/>
          </a:p>
        </p:txBody>
      </p:sp>
    </p:spTree>
    <p:extLst>
      <p:ext uri="{BB962C8B-B14F-4D97-AF65-F5344CB8AC3E}">
        <p14:creationId xmlns:p14="http://schemas.microsoft.com/office/powerpoint/2010/main" val="361307033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Shared storage:</a:t>
            </a:r>
            <a:r>
              <a:rPr lang="en-US" sz="1200" b="0" i="0" kern="1200" dirty="0">
                <a:solidFill>
                  <a:schemeClr val="tx1"/>
                </a:solidFill>
                <a:effectLst/>
                <a:latin typeface="+mn-lt"/>
                <a:ea typeface="+mn-ea"/>
                <a:cs typeface="+mn-cs"/>
              </a:rPr>
              <a:t> Store files that your app intends to share with other apps, including media, documents, and other files.</a:t>
            </a:r>
          </a:p>
          <a:p>
            <a:endParaRPr lang="en-US" dirty="0"/>
          </a:p>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29</a:t>
            </a:fld>
            <a:endParaRPr lang="en-US"/>
          </a:p>
        </p:txBody>
      </p:sp>
    </p:spTree>
    <p:extLst>
      <p:ext uri="{BB962C8B-B14F-4D97-AF65-F5344CB8AC3E}">
        <p14:creationId xmlns:p14="http://schemas.microsoft.com/office/powerpoint/2010/main" val="37099966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Preferences:</a:t>
            </a:r>
            <a:r>
              <a:rPr lang="en-US" sz="1200" b="0" i="0" kern="1200" dirty="0">
                <a:solidFill>
                  <a:schemeClr val="tx1"/>
                </a:solidFill>
                <a:effectLst/>
                <a:latin typeface="+mn-lt"/>
                <a:ea typeface="+mn-ea"/>
                <a:cs typeface="+mn-cs"/>
              </a:rPr>
              <a:t> Store private, primitive data in key-value pairs.</a:t>
            </a:r>
          </a:p>
          <a:p>
            <a:endParaRPr lang="en-US" dirty="0"/>
          </a:p>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30</a:t>
            </a:fld>
            <a:endParaRPr lang="en-US"/>
          </a:p>
        </p:txBody>
      </p:sp>
    </p:spTree>
    <p:extLst>
      <p:ext uri="{BB962C8B-B14F-4D97-AF65-F5344CB8AC3E}">
        <p14:creationId xmlns:p14="http://schemas.microsoft.com/office/powerpoint/2010/main" val="275770077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a:solidFill>
                  <a:schemeClr val="tx1"/>
                </a:solidFill>
                <a:effectLst/>
                <a:latin typeface="+mn-lt"/>
                <a:ea typeface="+mn-ea"/>
                <a:cs typeface="+mn-cs"/>
              </a:rPr>
              <a:t>Databases:</a:t>
            </a:r>
            <a:r>
              <a:rPr lang="en-US" sz="1200" b="0" i="0" kern="1200" dirty="0">
                <a:solidFill>
                  <a:schemeClr val="tx1"/>
                </a:solidFill>
                <a:effectLst/>
                <a:latin typeface="+mn-lt"/>
                <a:ea typeface="+mn-ea"/>
                <a:cs typeface="+mn-cs"/>
              </a:rPr>
              <a:t> Store structured data in a private database using the Room persistence library.</a:t>
            </a:r>
          </a:p>
          <a:p>
            <a:endParaRPr lang="en-US" dirty="0"/>
          </a:p>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31</a:t>
            </a:fld>
            <a:endParaRPr lang="en-US"/>
          </a:p>
        </p:txBody>
      </p:sp>
    </p:spTree>
    <p:extLst>
      <p:ext uri="{BB962C8B-B14F-4D97-AF65-F5344CB8AC3E}">
        <p14:creationId xmlns:p14="http://schemas.microsoft.com/office/powerpoint/2010/main" val="5835251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32</a:t>
            </a:fld>
            <a:endParaRPr lang="en-US"/>
          </a:p>
        </p:txBody>
      </p:sp>
    </p:spTree>
    <p:extLst>
      <p:ext uri="{BB962C8B-B14F-4D97-AF65-F5344CB8AC3E}">
        <p14:creationId xmlns:p14="http://schemas.microsoft.com/office/powerpoint/2010/main" val="38376796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Internal storage has limited space for app-specific data. Use other types of storage if you need to save a large amount of data.</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5</a:t>
            </a:fld>
            <a:endParaRPr lang="en-US"/>
          </a:p>
        </p:txBody>
      </p:sp>
    </p:spTree>
    <p:extLst>
      <p:ext uri="{BB962C8B-B14F-4D97-AF65-F5344CB8AC3E}">
        <p14:creationId xmlns:p14="http://schemas.microsoft.com/office/powerpoint/2010/main" val="33279028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33</a:t>
            </a:fld>
            <a:endParaRPr lang="en-US"/>
          </a:p>
        </p:txBody>
      </p:sp>
    </p:spTree>
    <p:extLst>
      <p:ext uri="{BB962C8B-B14F-4D97-AF65-F5344CB8AC3E}">
        <p14:creationId xmlns:p14="http://schemas.microsoft.com/office/powerpoint/2010/main" val="22228136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write to external storage.</a:t>
            </a:r>
          </a:p>
          <a:p>
            <a:br>
              <a:rPr lang="en-US" dirty="0"/>
            </a:b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34</a:t>
            </a:fld>
            <a:endParaRPr lang="en-US"/>
          </a:p>
        </p:txBody>
      </p:sp>
    </p:spTree>
    <p:extLst>
      <p:ext uri="{BB962C8B-B14F-4D97-AF65-F5344CB8AC3E}">
        <p14:creationId xmlns:p14="http://schemas.microsoft.com/office/powerpoint/2010/main" val="2737534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a broad access to external storage in scoped storage. Intended to be used by few apps that need to manage files on behalf of the users.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Added in API level 30</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35</a:t>
            </a:fld>
            <a:endParaRPr lang="en-US"/>
          </a:p>
        </p:txBody>
      </p:sp>
    </p:spTree>
    <p:extLst>
      <p:ext uri="{BB962C8B-B14F-4D97-AF65-F5344CB8AC3E}">
        <p14:creationId xmlns:p14="http://schemas.microsoft.com/office/powerpoint/2010/main" val="29190636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36</a:t>
            </a:fld>
            <a:endParaRPr lang="en-US"/>
          </a:p>
        </p:txBody>
      </p:sp>
    </p:spTree>
    <p:extLst>
      <p:ext uri="{BB962C8B-B14F-4D97-AF65-F5344CB8AC3E}">
        <p14:creationId xmlns:p14="http://schemas.microsoft.com/office/powerpoint/2010/main" val="38738691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37</a:t>
            </a:fld>
            <a:endParaRPr lang="en-US"/>
          </a:p>
        </p:txBody>
      </p:sp>
    </p:spTree>
    <p:extLst>
      <p:ext uri="{BB962C8B-B14F-4D97-AF65-F5344CB8AC3E}">
        <p14:creationId xmlns:p14="http://schemas.microsoft.com/office/powerpoint/2010/main" val="1361150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38</a:t>
            </a:fld>
            <a:endParaRPr lang="en-US"/>
          </a:p>
        </p:txBody>
      </p:sp>
    </p:spTree>
    <p:extLst>
      <p:ext uri="{BB962C8B-B14F-4D97-AF65-F5344CB8AC3E}">
        <p14:creationId xmlns:p14="http://schemas.microsoft.com/office/powerpoint/2010/main" val="24974937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39</a:t>
            </a:fld>
            <a:endParaRPr lang="en-US"/>
          </a:p>
        </p:txBody>
      </p:sp>
    </p:spTree>
    <p:extLst>
      <p:ext uri="{BB962C8B-B14F-4D97-AF65-F5344CB8AC3E}">
        <p14:creationId xmlns:p14="http://schemas.microsoft.com/office/powerpoint/2010/main" val="1958397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40</a:t>
            </a:fld>
            <a:endParaRPr lang="en-US"/>
          </a:p>
        </p:txBody>
      </p:sp>
    </p:spTree>
    <p:extLst>
      <p:ext uri="{BB962C8B-B14F-4D97-AF65-F5344CB8AC3E}">
        <p14:creationId xmlns:p14="http://schemas.microsoft.com/office/powerpoint/2010/main" val="28219594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41</a:t>
            </a:fld>
            <a:endParaRPr lang="en-US"/>
          </a:p>
        </p:txBody>
      </p:sp>
    </p:spTree>
    <p:extLst>
      <p:ext uri="{BB962C8B-B14F-4D97-AF65-F5344CB8AC3E}">
        <p14:creationId xmlns:p14="http://schemas.microsoft.com/office/powerpoint/2010/main" val="39092115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42</a:t>
            </a:fld>
            <a:endParaRPr lang="en-US"/>
          </a:p>
        </p:txBody>
      </p:sp>
    </p:spTree>
    <p:extLst>
      <p:ext uri="{BB962C8B-B14F-4D97-AF65-F5344CB8AC3E}">
        <p14:creationId xmlns:p14="http://schemas.microsoft.com/office/powerpoint/2010/main" val="37157249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your app's basic functionality requires certain data, such as when your app is starting up, place the data within internal storage directory or a database.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App-specific files that are stored in external storage aren't always accessible because some devices allow users to remove a physical device that corresponds to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6</a:t>
            </a:fld>
            <a:endParaRPr lang="en-US"/>
          </a:p>
        </p:txBody>
      </p:sp>
    </p:spTree>
    <p:extLst>
      <p:ext uri="{BB962C8B-B14F-4D97-AF65-F5344CB8AC3E}">
        <p14:creationId xmlns:p14="http://schemas.microsoft.com/office/powerpoint/2010/main" val="14693002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43</a:t>
            </a:fld>
            <a:endParaRPr lang="en-US"/>
          </a:p>
        </p:txBody>
      </p:sp>
    </p:spTree>
    <p:extLst>
      <p:ext uri="{BB962C8B-B14F-4D97-AF65-F5344CB8AC3E}">
        <p14:creationId xmlns:p14="http://schemas.microsoft.com/office/powerpoint/2010/main" val="23707663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44</a:t>
            </a:fld>
            <a:endParaRPr lang="en-US"/>
          </a:p>
        </p:txBody>
      </p:sp>
    </p:spTree>
    <p:extLst>
      <p:ext uri="{BB962C8B-B14F-4D97-AF65-F5344CB8AC3E}">
        <p14:creationId xmlns:p14="http://schemas.microsoft.com/office/powerpoint/2010/main" val="106035962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45</a:t>
            </a:fld>
            <a:endParaRPr lang="en-US"/>
          </a:p>
        </p:txBody>
      </p:sp>
    </p:spTree>
    <p:extLst>
      <p:ext uri="{BB962C8B-B14F-4D97-AF65-F5344CB8AC3E}">
        <p14:creationId xmlns:p14="http://schemas.microsoft.com/office/powerpoint/2010/main" val="6194428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Allows an application to read from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47</a:t>
            </a:fld>
            <a:endParaRPr lang="en-US"/>
          </a:p>
        </p:txBody>
      </p:sp>
    </p:spTree>
    <p:extLst>
      <p:ext uri="{BB962C8B-B14F-4D97-AF65-F5344CB8AC3E}">
        <p14:creationId xmlns:p14="http://schemas.microsoft.com/office/powerpoint/2010/main" val="432847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49</a:t>
            </a:fld>
            <a:endParaRPr lang="en-US"/>
          </a:p>
        </p:txBody>
      </p:sp>
    </p:spTree>
    <p:extLst>
      <p:ext uri="{BB962C8B-B14F-4D97-AF65-F5344CB8AC3E}">
        <p14:creationId xmlns:p14="http://schemas.microsoft.com/office/powerpoint/2010/main" val="390297263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50</a:t>
            </a:fld>
            <a:endParaRPr lang="en-US"/>
          </a:p>
        </p:txBody>
      </p:sp>
    </p:spTree>
    <p:extLst>
      <p:ext uri="{BB962C8B-B14F-4D97-AF65-F5344CB8AC3E}">
        <p14:creationId xmlns:p14="http://schemas.microsoft.com/office/powerpoint/2010/main" val="904707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your app's basic functionality requires certain data, such as when your app is starting up, place the data within internal storage directory or a database.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App-specific files that are stored in external storage aren't always accessible because some devices allow users to remove a physical device that corresponds to external storage.</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7</a:t>
            </a:fld>
            <a:endParaRPr lang="en-US"/>
          </a:p>
        </p:txBody>
      </p:sp>
    </p:spTree>
    <p:extLst>
      <p:ext uri="{BB962C8B-B14F-4D97-AF65-F5344CB8AC3E}">
        <p14:creationId xmlns:p14="http://schemas.microsoft.com/office/powerpoint/2010/main" val="29154574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you have data that's only meaningful for your app, use app-specific storage. For shareable media content, use shared storage so that other apps can access the content. For structured data, use either preferences (for key-value data) or a database (for data that contains more than 2 columns).</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8</a:t>
            </a:fld>
            <a:endParaRPr lang="en-US"/>
          </a:p>
        </p:txBody>
      </p:sp>
    </p:spTree>
    <p:extLst>
      <p:ext uri="{BB962C8B-B14F-4D97-AF65-F5344CB8AC3E}">
        <p14:creationId xmlns:p14="http://schemas.microsoft.com/office/powerpoint/2010/main" val="3503620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you have data that's only meaningful for your app, use app-specific storage. For shareable media content, use shared storage so that other apps can access the content. For structured data, use either preferences (for key-value data) or a database (for data that contains more than 2 columns).</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9</a:t>
            </a:fld>
            <a:endParaRPr lang="en-US"/>
          </a:p>
        </p:txBody>
      </p:sp>
    </p:spTree>
    <p:extLst>
      <p:ext uri="{BB962C8B-B14F-4D97-AF65-F5344CB8AC3E}">
        <p14:creationId xmlns:p14="http://schemas.microsoft.com/office/powerpoint/2010/main" val="17053854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storing sensitive data—data that shouldn't be accessible from any other app—use internal storage, preferences, or a database. Internal storage has the added benefit of the data being hidden from users.</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10</a:t>
            </a:fld>
            <a:endParaRPr lang="en-US"/>
          </a:p>
        </p:txBody>
      </p:sp>
    </p:spTree>
    <p:extLst>
      <p:ext uri="{BB962C8B-B14F-4D97-AF65-F5344CB8AC3E}">
        <p14:creationId xmlns:p14="http://schemas.microsoft.com/office/powerpoint/2010/main" val="7046476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When storing sensitive data—data that shouldn't be accessible from any other app—use internal storage, preferences, or a database. Internal storage has the added benefit of the data being hidden from users.</a:t>
            </a:r>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11</a:t>
            </a:fld>
            <a:endParaRPr lang="en-US"/>
          </a:p>
        </p:txBody>
      </p:sp>
    </p:spTree>
    <p:extLst>
      <p:ext uri="{BB962C8B-B14F-4D97-AF65-F5344CB8AC3E}">
        <p14:creationId xmlns:p14="http://schemas.microsoft.com/office/powerpoint/2010/main" val="13926127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alpha val="99000"/>
                  </a:schemeClr>
                </a:solidFill>
              </a:rPr>
              <a:t>Most apps requesting the Storage permission don’t need broad access</a:t>
            </a:r>
          </a:p>
          <a:p>
            <a:endParaRPr lang="en-US" sz="1200" dirty="0">
              <a:solidFill>
                <a:schemeClr val="tx1">
                  <a:alpha val="99000"/>
                </a:schemeClr>
              </a:solidFill>
            </a:endParaRPr>
          </a:p>
          <a:p>
            <a:r>
              <a:rPr lang="en-US" sz="1200" dirty="0">
                <a:solidFill>
                  <a:schemeClr val="tx1">
                    <a:alpha val="99000"/>
                  </a:schemeClr>
                </a:solidFill>
              </a:rPr>
              <a:t>Some apps leave files behind after uninstall</a:t>
            </a:r>
          </a:p>
          <a:p>
            <a:endParaRPr lang="en-US" dirty="0"/>
          </a:p>
        </p:txBody>
      </p:sp>
      <p:sp>
        <p:nvSpPr>
          <p:cNvPr id="4" name="Slide Number Placeholder 3"/>
          <p:cNvSpPr>
            <a:spLocks noGrp="1"/>
          </p:cNvSpPr>
          <p:nvPr>
            <p:ph type="sldNum" sz="quarter" idx="5"/>
          </p:nvPr>
        </p:nvSpPr>
        <p:spPr/>
        <p:txBody>
          <a:bodyPr/>
          <a:lstStyle/>
          <a:p>
            <a:fld id="{AF2D23F9-B658-9741-9261-7208219F7DB8}" type="slidenum">
              <a:rPr lang="en-US" smtClean="0"/>
              <a:t>18</a:t>
            </a:fld>
            <a:endParaRPr lang="en-US"/>
          </a:p>
        </p:txBody>
      </p:sp>
    </p:spTree>
    <p:extLst>
      <p:ext uri="{BB962C8B-B14F-4D97-AF65-F5344CB8AC3E}">
        <p14:creationId xmlns:p14="http://schemas.microsoft.com/office/powerpoint/2010/main" val="4112220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18CAE-0204-8D42-95EA-80F9805959B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140244-0C3A-2542-9885-AC3037E613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65A3B6-4353-814C-8BA1-07B613D67FAD}"/>
              </a:ext>
            </a:extLst>
          </p:cNvPr>
          <p:cNvSpPr>
            <a:spLocks noGrp="1"/>
          </p:cNvSpPr>
          <p:nvPr>
            <p:ph type="dt" sz="half" idx="10"/>
          </p:nvPr>
        </p:nvSpPr>
        <p:spPr/>
        <p:txBody>
          <a:bodyPr/>
          <a:lstStyle/>
          <a:p>
            <a:fld id="{5F94E2D1-7E42-4A47-A496-2DC2D1E766EB}" type="datetimeFigureOut">
              <a:rPr lang="en-US" smtClean="0"/>
              <a:t>2/8/21</a:t>
            </a:fld>
            <a:endParaRPr lang="en-US"/>
          </a:p>
        </p:txBody>
      </p:sp>
      <p:sp>
        <p:nvSpPr>
          <p:cNvPr id="5" name="Footer Placeholder 4">
            <a:extLst>
              <a:ext uri="{FF2B5EF4-FFF2-40B4-BE49-F238E27FC236}">
                <a16:creationId xmlns:a16="http://schemas.microsoft.com/office/drawing/2014/main" id="{9DCF736E-BBF5-D949-8B7F-52064DF277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23AD4F-11DB-C949-BEF5-D50ADB92AF30}"/>
              </a:ext>
            </a:extLst>
          </p:cNvPr>
          <p:cNvSpPr>
            <a:spLocks noGrp="1"/>
          </p:cNvSpPr>
          <p:nvPr>
            <p:ph type="sldNum" sz="quarter" idx="12"/>
          </p:nvPr>
        </p:nvSpPr>
        <p:spPr/>
        <p:txBody>
          <a:bodyPr/>
          <a:lstStyle/>
          <a:p>
            <a:fld id="{A96A64FA-D4A4-7746-826D-5826C868B7D6}" type="slidenum">
              <a:rPr lang="en-US" smtClean="0"/>
              <a:t>‹#›</a:t>
            </a:fld>
            <a:endParaRPr lang="en-US"/>
          </a:p>
        </p:txBody>
      </p:sp>
    </p:spTree>
    <p:extLst>
      <p:ext uri="{BB962C8B-B14F-4D97-AF65-F5344CB8AC3E}">
        <p14:creationId xmlns:p14="http://schemas.microsoft.com/office/powerpoint/2010/main" val="23278047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F4C87-9296-524D-BF1E-5C69282823F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09A1A05-03F2-E648-9825-B9A87D67793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BEE1A-5C10-E145-8D65-4D6FC2D71751}"/>
              </a:ext>
            </a:extLst>
          </p:cNvPr>
          <p:cNvSpPr>
            <a:spLocks noGrp="1"/>
          </p:cNvSpPr>
          <p:nvPr>
            <p:ph type="dt" sz="half" idx="10"/>
          </p:nvPr>
        </p:nvSpPr>
        <p:spPr/>
        <p:txBody>
          <a:bodyPr/>
          <a:lstStyle/>
          <a:p>
            <a:fld id="{5F94E2D1-7E42-4A47-A496-2DC2D1E766EB}" type="datetimeFigureOut">
              <a:rPr lang="en-US" smtClean="0"/>
              <a:t>2/8/21</a:t>
            </a:fld>
            <a:endParaRPr lang="en-US"/>
          </a:p>
        </p:txBody>
      </p:sp>
      <p:sp>
        <p:nvSpPr>
          <p:cNvPr id="5" name="Footer Placeholder 4">
            <a:extLst>
              <a:ext uri="{FF2B5EF4-FFF2-40B4-BE49-F238E27FC236}">
                <a16:creationId xmlns:a16="http://schemas.microsoft.com/office/drawing/2014/main" id="{296DCC8F-547E-3C41-8B1C-A046A5704E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894F5A-A2F6-9641-B8E0-F9D195568B5B}"/>
              </a:ext>
            </a:extLst>
          </p:cNvPr>
          <p:cNvSpPr>
            <a:spLocks noGrp="1"/>
          </p:cNvSpPr>
          <p:nvPr>
            <p:ph type="sldNum" sz="quarter" idx="12"/>
          </p:nvPr>
        </p:nvSpPr>
        <p:spPr/>
        <p:txBody>
          <a:bodyPr/>
          <a:lstStyle/>
          <a:p>
            <a:fld id="{A96A64FA-D4A4-7746-826D-5826C868B7D6}" type="slidenum">
              <a:rPr lang="en-US" smtClean="0"/>
              <a:t>‹#›</a:t>
            </a:fld>
            <a:endParaRPr lang="en-US"/>
          </a:p>
        </p:txBody>
      </p:sp>
    </p:spTree>
    <p:extLst>
      <p:ext uri="{BB962C8B-B14F-4D97-AF65-F5344CB8AC3E}">
        <p14:creationId xmlns:p14="http://schemas.microsoft.com/office/powerpoint/2010/main" val="32786630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8187428-8AD8-1D45-A8A0-385290DE52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658292-4F1F-1E4E-8DE6-DC097875A04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D1E11-9889-7E47-BA38-6DC995FA27C7}"/>
              </a:ext>
            </a:extLst>
          </p:cNvPr>
          <p:cNvSpPr>
            <a:spLocks noGrp="1"/>
          </p:cNvSpPr>
          <p:nvPr>
            <p:ph type="dt" sz="half" idx="10"/>
          </p:nvPr>
        </p:nvSpPr>
        <p:spPr/>
        <p:txBody>
          <a:bodyPr/>
          <a:lstStyle/>
          <a:p>
            <a:fld id="{5F94E2D1-7E42-4A47-A496-2DC2D1E766EB}" type="datetimeFigureOut">
              <a:rPr lang="en-US" smtClean="0"/>
              <a:t>2/8/21</a:t>
            </a:fld>
            <a:endParaRPr lang="en-US"/>
          </a:p>
        </p:txBody>
      </p:sp>
      <p:sp>
        <p:nvSpPr>
          <p:cNvPr id="5" name="Footer Placeholder 4">
            <a:extLst>
              <a:ext uri="{FF2B5EF4-FFF2-40B4-BE49-F238E27FC236}">
                <a16:creationId xmlns:a16="http://schemas.microsoft.com/office/drawing/2014/main" id="{C22597A1-D9D6-9A45-A412-27D6248457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B52B8A-D0D0-0741-BA25-294676D8724D}"/>
              </a:ext>
            </a:extLst>
          </p:cNvPr>
          <p:cNvSpPr>
            <a:spLocks noGrp="1"/>
          </p:cNvSpPr>
          <p:nvPr>
            <p:ph type="sldNum" sz="quarter" idx="12"/>
          </p:nvPr>
        </p:nvSpPr>
        <p:spPr/>
        <p:txBody>
          <a:bodyPr/>
          <a:lstStyle/>
          <a:p>
            <a:fld id="{A96A64FA-D4A4-7746-826D-5826C868B7D6}" type="slidenum">
              <a:rPr lang="en-US" smtClean="0"/>
              <a:t>‹#›</a:t>
            </a:fld>
            <a:endParaRPr lang="en-US"/>
          </a:p>
        </p:txBody>
      </p:sp>
    </p:spTree>
    <p:extLst>
      <p:ext uri="{BB962C8B-B14F-4D97-AF65-F5344CB8AC3E}">
        <p14:creationId xmlns:p14="http://schemas.microsoft.com/office/powerpoint/2010/main" val="3630318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F5288-3F3B-4548-BFB8-1BB2AEC87A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9E0607D-1FB4-364A-A8C7-D59E5EA034A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BE08A6-E9FC-DE4C-B888-DB1ACA6B83A1}"/>
              </a:ext>
            </a:extLst>
          </p:cNvPr>
          <p:cNvSpPr>
            <a:spLocks noGrp="1"/>
          </p:cNvSpPr>
          <p:nvPr>
            <p:ph type="dt" sz="half" idx="10"/>
          </p:nvPr>
        </p:nvSpPr>
        <p:spPr/>
        <p:txBody>
          <a:bodyPr/>
          <a:lstStyle/>
          <a:p>
            <a:fld id="{5F94E2D1-7E42-4A47-A496-2DC2D1E766EB}" type="datetimeFigureOut">
              <a:rPr lang="en-US" smtClean="0"/>
              <a:t>2/8/21</a:t>
            </a:fld>
            <a:endParaRPr lang="en-US"/>
          </a:p>
        </p:txBody>
      </p:sp>
      <p:sp>
        <p:nvSpPr>
          <p:cNvPr id="5" name="Footer Placeholder 4">
            <a:extLst>
              <a:ext uri="{FF2B5EF4-FFF2-40B4-BE49-F238E27FC236}">
                <a16:creationId xmlns:a16="http://schemas.microsoft.com/office/drawing/2014/main" id="{4316ABBA-BD54-E645-8F51-218CC8B106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CD2459-B9A4-4F44-A4EC-60A88B46D12B}"/>
              </a:ext>
            </a:extLst>
          </p:cNvPr>
          <p:cNvSpPr>
            <a:spLocks noGrp="1"/>
          </p:cNvSpPr>
          <p:nvPr>
            <p:ph type="sldNum" sz="quarter" idx="12"/>
          </p:nvPr>
        </p:nvSpPr>
        <p:spPr/>
        <p:txBody>
          <a:bodyPr/>
          <a:lstStyle/>
          <a:p>
            <a:fld id="{A96A64FA-D4A4-7746-826D-5826C868B7D6}" type="slidenum">
              <a:rPr lang="en-US" smtClean="0"/>
              <a:t>‹#›</a:t>
            </a:fld>
            <a:endParaRPr lang="en-US"/>
          </a:p>
        </p:txBody>
      </p:sp>
    </p:spTree>
    <p:extLst>
      <p:ext uri="{BB962C8B-B14F-4D97-AF65-F5344CB8AC3E}">
        <p14:creationId xmlns:p14="http://schemas.microsoft.com/office/powerpoint/2010/main" val="33500118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82457-FA56-9C41-AB85-CBCFA5D84D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00C7863-4F50-6646-9C3F-B96D6D3DE9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7E1259-7544-0241-AABE-46856C8F4470}"/>
              </a:ext>
            </a:extLst>
          </p:cNvPr>
          <p:cNvSpPr>
            <a:spLocks noGrp="1"/>
          </p:cNvSpPr>
          <p:nvPr>
            <p:ph type="dt" sz="half" idx="10"/>
          </p:nvPr>
        </p:nvSpPr>
        <p:spPr/>
        <p:txBody>
          <a:bodyPr/>
          <a:lstStyle/>
          <a:p>
            <a:fld id="{5F94E2D1-7E42-4A47-A496-2DC2D1E766EB}" type="datetimeFigureOut">
              <a:rPr lang="en-US" smtClean="0"/>
              <a:t>2/8/21</a:t>
            </a:fld>
            <a:endParaRPr lang="en-US"/>
          </a:p>
        </p:txBody>
      </p:sp>
      <p:sp>
        <p:nvSpPr>
          <p:cNvPr id="5" name="Footer Placeholder 4">
            <a:extLst>
              <a:ext uri="{FF2B5EF4-FFF2-40B4-BE49-F238E27FC236}">
                <a16:creationId xmlns:a16="http://schemas.microsoft.com/office/drawing/2014/main" id="{CDE6EC2B-BFEF-F84A-80F4-FFD957770E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F02F0A-2026-8E4C-876E-75D3288866CE}"/>
              </a:ext>
            </a:extLst>
          </p:cNvPr>
          <p:cNvSpPr>
            <a:spLocks noGrp="1"/>
          </p:cNvSpPr>
          <p:nvPr>
            <p:ph type="sldNum" sz="quarter" idx="12"/>
          </p:nvPr>
        </p:nvSpPr>
        <p:spPr/>
        <p:txBody>
          <a:bodyPr/>
          <a:lstStyle/>
          <a:p>
            <a:fld id="{A96A64FA-D4A4-7746-826D-5826C868B7D6}" type="slidenum">
              <a:rPr lang="en-US" smtClean="0"/>
              <a:t>‹#›</a:t>
            </a:fld>
            <a:endParaRPr lang="en-US"/>
          </a:p>
        </p:txBody>
      </p:sp>
    </p:spTree>
    <p:extLst>
      <p:ext uri="{BB962C8B-B14F-4D97-AF65-F5344CB8AC3E}">
        <p14:creationId xmlns:p14="http://schemas.microsoft.com/office/powerpoint/2010/main" val="1106384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756EF1-49E4-3B45-BB33-E90FA3131F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0B2260-DB1C-3C4A-83F5-06301FFBCB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CFA4469-B256-8F46-B0CD-9E7A6FFD4C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D0C196A-4610-234A-A8E6-8272FA28E8E2}"/>
              </a:ext>
            </a:extLst>
          </p:cNvPr>
          <p:cNvSpPr>
            <a:spLocks noGrp="1"/>
          </p:cNvSpPr>
          <p:nvPr>
            <p:ph type="dt" sz="half" idx="10"/>
          </p:nvPr>
        </p:nvSpPr>
        <p:spPr/>
        <p:txBody>
          <a:bodyPr/>
          <a:lstStyle/>
          <a:p>
            <a:fld id="{5F94E2D1-7E42-4A47-A496-2DC2D1E766EB}" type="datetimeFigureOut">
              <a:rPr lang="en-US" smtClean="0"/>
              <a:t>2/8/21</a:t>
            </a:fld>
            <a:endParaRPr lang="en-US"/>
          </a:p>
        </p:txBody>
      </p:sp>
      <p:sp>
        <p:nvSpPr>
          <p:cNvPr id="6" name="Footer Placeholder 5">
            <a:extLst>
              <a:ext uri="{FF2B5EF4-FFF2-40B4-BE49-F238E27FC236}">
                <a16:creationId xmlns:a16="http://schemas.microsoft.com/office/drawing/2014/main" id="{A5BA5974-15F8-8541-AC5E-3A6107916F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AA2526-42FD-0140-9DEF-3AFEF75C13BF}"/>
              </a:ext>
            </a:extLst>
          </p:cNvPr>
          <p:cNvSpPr>
            <a:spLocks noGrp="1"/>
          </p:cNvSpPr>
          <p:nvPr>
            <p:ph type="sldNum" sz="quarter" idx="12"/>
          </p:nvPr>
        </p:nvSpPr>
        <p:spPr/>
        <p:txBody>
          <a:bodyPr/>
          <a:lstStyle/>
          <a:p>
            <a:fld id="{A96A64FA-D4A4-7746-826D-5826C868B7D6}" type="slidenum">
              <a:rPr lang="en-US" smtClean="0"/>
              <a:t>‹#›</a:t>
            </a:fld>
            <a:endParaRPr lang="en-US"/>
          </a:p>
        </p:txBody>
      </p:sp>
    </p:spTree>
    <p:extLst>
      <p:ext uri="{BB962C8B-B14F-4D97-AF65-F5344CB8AC3E}">
        <p14:creationId xmlns:p14="http://schemas.microsoft.com/office/powerpoint/2010/main" val="4057977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834F2-5C0A-C541-9F12-49164B18481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460332B-CF0A-2145-8733-CC274FA30B7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34F9D05-DE19-9C48-B6CA-3066A3FDE0A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0CBE9A-2BDB-AC44-B9CE-710580FB80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1620FC-197F-1B42-A51D-36A8A977118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BE0CFA1-A4B8-0043-B3F2-2A749223B74B}"/>
              </a:ext>
            </a:extLst>
          </p:cNvPr>
          <p:cNvSpPr>
            <a:spLocks noGrp="1"/>
          </p:cNvSpPr>
          <p:nvPr>
            <p:ph type="dt" sz="half" idx="10"/>
          </p:nvPr>
        </p:nvSpPr>
        <p:spPr/>
        <p:txBody>
          <a:bodyPr/>
          <a:lstStyle/>
          <a:p>
            <a:fld id="{5F94E2D1-7E42-4A47-A496-2DC2D1E766EB}" type="datetimeFigureOut">
              <a:rPr lang="en-US" smtClean="0"/>
              <a:t>2/8/21</a:t>
            </a:fld>
            <a:endParaRPr lang="en-US"/>
          </a:p>
        </p:txBody>
      </p:sp>
      <p:sp>
        <p:nvSpPr>
          <p:cNvPr id="8" name="Footer Placeholder 7">
            <a:extLst>
              <a:ext uri="{FF2B5EF4-FFF2-40B4-BE49-F238E27FC236}">
                <a16:creationId xmlns:a16="http://schemas.microsoft.com/office/drawing/2014/main" id="{D1CA13C3-357E-0A44-AC0F-B86F6C2A338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14EAA1A-D774-9B48-8232-C958FBFC41F8}"/>
              </a:ext>
            </a:extLst>
          </p:cNvPr>
          <p:cNvSpPr>
            <a:spLocks noGrp="1"/>
          </p:cNvSpPr>
          <p:nvPr>
            <p:ph type="sldNum" sz="quarter" idx="12"/>
          </p:nvPr>
        </p:nvSpPr>
        <p:spPr/>
        <p:txBody>
          <a:bodyPr/>
          <a:lstStyle/>
          <a:p>
            <a:fld id="{A96A64FA-D4A4-7746-826D-5826C868B7D6}" type="slidenum">
              <a:rPr lang="en-US" smtClean="0"/>
              <a:t>‹#›</a:t>
            </a:fld>
            <a:endParaRPr lang="en-US"/>
          </a:p>
        </p:txBody>
      </p:sp>
    </p:spTree>
    <p:extLst>
      <p:ext uri="{BB962C8B-B14F-4D97-AF65-F5344CB8AC3E}">
        <p14:creationId xmlns:p14="http://schemas.microsoft.com/office/powerpoint/2010/main" val="22572834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DC605-D29D-6946-B353-D95FEA41B12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A356782-862F-2F46-94BC-B25314EBC1C0}"/>
              </a:ext>
            </a:extLst>
          </p:cNvPr>
          <p:cNvSpPr>
            <a:spLocks noGrp="1"/>
          </p:cNvSpPr>
          <p:nvPr>
            <p:ph type="dt" sz="half" idx="10"/>
          </p:nvPr>
        </p:nvSpPr>
        <p:spPr/>
        <p:txBody>
          <a:bodyPr/>
          <a:lstStyle/>
          <a:p>
            <a:fld id="{5F94E2D1-7E42-4A47-A496-2DC2D1E766EB}" type="datetimeFigureOut">
              <a:rPr lang="en-US" smtClean="0"/>
              <a:t>2/8/21</a:t>
            </a:fld>
            <a:endParaRPr lang="en-US"/>
          </a:p>
        </p:txBody>
      </p:sp>
      <p:sp>
        <p:nvSpPr>
          <p:cNvPr id="4" name="Footer Placeholder 3">
            <a:extLst>
              <a:ext uri="{FF2B5EF4-FFF2-40B4-BE49-F238E27FC236}">
                <a16:creationId xmlns:a16="http://schemas.microsoft.com/office/drawing/2014/main" id="{8286A249-0212-8A40-91A5-756DCD48A1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7DDD5D9-DE1D-9A49-A6E1-91B8E026A0A7}"/>
              </a:ext>
            </a:extLst>
          </p:cNvPr>
          <p:cNvSpPr>
            <a:spLocks noGrp="1"/>
          </p:cNvSpPr>
          <p:nvPr>
            <p:ph type="sldNum" sz="quarter" idx="12"/>
          </p:nvPr>
        </p:nvSpPr>
        <p:spPr/>
        <p:txBody>
          <a:bodyPr/>
          <a:lstStyle/>
          <a:p>
            <a:fld id="{A96A64FA-D4A4-7746-826D-5826C868B7D6}" type="slidenum">
              <a:rPr lang="en-US" smtClean="0"/>
              <a:t>‹#›</a:t>
            </a:fld>
            <a:endParaRPr lang="en-US"/>
          </a:p>
        </p:txBody>
      </p:sp>
    </p:spTree>
    <p:extLst>
      <p:ext uri="{BB962C8B-B14F-4D97-AF65-F5344CB8AC3E}">
        <p14:creationId xmlns:p14="http://schemas.microsoft.com/office/powerpoint/2010/main" val="29378233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6439D8-4329-6347-9815-C5589CCE50BF}"/>
              </a:ext>
            </a:extLst>
          </p:cNvPr>
          <p:cNvSpPr>
            <a:spLocks noGrp="1"/>
          </p:cNvSpPr>
          <p:nvPr>
            <p:ph type="dt" sz="half" idx="10"/>
          </p:nvPr>
        </p:nvSpPr>
        <p:spPr/>
        <p:txBody>
          <a:bodyPr/>
          <a:lstStyle/>
          <a:p>
            <a:fld id="{5F94E2D1-7E42-4A47-A496-2DC2D1E766EB}" type="datetimeFigureOut">
              <a:rPr lang="en-US" smtClean="0"/>
              <a:t>2/8/21</a:t>
            </a:fld>
            <a:endParaRPr lang="en-US"/>
          </a:p>
        </p:txBody>
      </p:sp>
      <p:sp>
        <p:nvSpPr>
          <p:cNvPr id="3" name="Footer Placeholder 2">
            <a:extLst>
              <a:ext uri="{FF2B5EF4-FFF2-40B4-BE49-F238E27FC236}">
                <a16:creationId xmlns:a16="http://schemas.microsoft.com/office/drawing/2014/main" id="{40CEC074-5183-6C4D-8FC4-B578ACBBE56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076C4E0-4D4C-144F-94C3-E2E19CA0F6CC}"/>
              </a:ext>
            </a:extLst>
          </p:cNvPr>
          <p:cNvSpPr>
            <a:spLocks noGrp="1"/>
          </p:cNvSpPr>
          <p:nvPr>
            <p:ph type="sldNum" sz="quarter" idx="12"/>
          </p:nvPr>
        </p:nvSpPr>
        <p:spPr/>
        <p:txBody>
          <a:bodyPr/>
          <a:lstStyle/>
          <a:p>
            <a:fld id="{A96A64FA-D4A4-7746-826D-5826C868B7D6}" type="slidenum">
              <a:rPr lang="en-US" smtClean="0"/>
              <a:t>‹#›</a:t>
            </a:fld>
            <a:endParaRPr lang="en-US"/>
          </a:p>
        </p:txBody>
      </p:sp>
    </p:spTree>
    <p:extLst>
      <p:ext uri="{BB962C8B-B14F-4D97-AF65-F5344CB8AC3E}">
        <p14:creationId xmlns:p14="http://schemas.microsoft.com/office/powerpoint/2010/main" val="3958465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496A67-E452-8F47-AD87-1757C2A6B2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B34F9C9-05A1-B64A-B056-C4A7495D14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7D2164A-3CA6-E644-9F02-B7194535D3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6586C8-7DE2-2D4E-A727-74A316BA07DB}"/>
              </a:ext>
            </a:extLst>
          </p:cNvPr>
          <p:cNvSpPr>
            <a:spLocks noGrp="1"/>
          </p:cNvSpPr>
          <p:nvPr>
            <p:ph type="dt" sz="half" idx="10"/>
          </p:nvPr>
        </p:nvSpPr>
        <p:spPr/>
        <p:txBody>
          <a:bodyPr/>
          <a:lstStyle/>
          <a:p>
            <a:fld id="{5F94E2D1-7E42-4A47-A496-2DC2D1E766EB}" type="datetimeFigureOut">
              <a:rPr lang="en-US" smtClean="0"/>
              <a:t>2/8/21</a:t>
            </a:fld>
            <a:endParaRPr lang="en-US"/>
          </a:p>
        </p:txBody>
      </p:sp>
      <p:sp>
        <p:nvSpPr>
          <p:cNvPr id="6" name="Footer Placeholder 5">
            <a:extLst>
              <a:ext uri="{FF2B5EF4-FFF2-40B4-BE49-F238E27FC236}">
                <a16:creationId xmlns:a16="http://schemas.microsoft.com/office/drawing/2014/main" id="{2327465F-1700-6748-A37F-83CCFB8F1E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2D7FA8-9B06-6448-A845-33ED9E2A5CAE}"/>
              </a:ext>
            </a:extLst>
          </p:cNvPr>
          <p:cNvSpPr>
            <a:spLocks noGrp="1"/>
          </p:cNvSpPr>
          <p:nvPr>
            <p:ph type="sldNum" sz="quarter" idx="12"/>
          </p:nvPr>
        </p:nvSpPr>
        <p:spPr/>
        <p:txBody>
          <a:bodyPr/>
          <a:lstStyle/>
          <a:p>
            <a:fld id="{A96A64FA-D4A4-7746-826D-5826C868B7D6}" type="slidenum">
              <a:rPr lang="en-US" smtClean="0"/>
              <a:t>‹#›</a:t>
            </a:fld>
            <a:endParaRPr lang="en-US"/>
          </a:p>
        </p:txBody>
      </p:sp>
    </p:spTree>
    <p:extLst>
      <p:ext uri="{BB962C8B-B14F-4D97-AF65-F5344CB8AC3E}">
        <p14:creationId xmlns:p14="http://schemas.microsoft.com/office/powerpoint/2010/main" val="689463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FF672D-C77E-B64E-A3F7-967103DE18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AE7FF9A-A59C-E848-B8C9-01233B0E406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1413624-989D-D94D-86C0-B8CB907394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559410-8BC2-1D4A-954F-530DC1B31AB1}"/>
              </a:ext>
            </a:extLst>
          </p:cNvPr>
          <p:cNvSpPr>
            <a:spLocks noGrp="1"/>
          </p:cNvSpPr>
          <p:nvPr>
            <p:ph type="dt" sz="half" idx="10"/>
          </p:nvPr>
        </p:nvSpPr>
        <p:spPr/>
        <p:txBody>
          <a:bodyPr/>
          <a:lstStyle/>
          <a:p>
            <a:fld id="{5F94E2D1-7E42-4A47-A496-2DC2D1E766EB}" type="datetimeFigureOut">
              <a:rPr lang="en-US" smtClean="0"/>
              <a:t>2/8/21</a:t>
            </a:fld>
            <a:endParaRPr lang="en-US"/>
          </a:p>
        </p:txBody>
      </p:sp>
      <p:sp>
        <p:nvSpPr>
          <p:cNvPr id="6" name="Footer Placeholder 5">
            <a:extLst>
              <a:ext uri="{FF2B5EF4-FFF2-40B4-BE49-F238E27FC236}">
                <a16:creationId xmlns:a16="http://schemas.microsoft.com/office/drawing/2014/main" id="{7C986498-36C9-CF48-97CB-227B9ED9D8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ACB9A5C-D758-DA46-BA4E-D60F8DDE42BA}"/>
              </a:ext>
            </a:extLst>
          </p:cNvPr>
          <p:cNvSpPr>
            <a:spLocks noGrp="1"/>
          </p:cNvSpPr>
          <p:nvPr>
            <p:ph type="sldNum" sz="quarter" idx="12"/>
          </p:nvPr>
        </p:nvSpPr>
        <p:spPr/>
        <p:txBody>
          <a:bodyPr/>
          <a:lstStyle/>
          <a:p>
            <a:fld id="{A96A64FA-D4A4-7746-826D-5826C868B7D6}" type="slidenum">
              <a:rPr lang="en-US" smtClean="0"/>
              <a:t>‹#›</a:t>
            </a:fld>
            <a:endParaRPr lang="en-US"/>
          </a:p>
        </p:txBody>
      </p:sp>
    </p:spTree>
    <p:extLst>
      <p:ext uri="{BB962C8B-B14F-4D97-AF65-F5344CB8AC3E}">
        <p14:creationId xmlns:p14="http://schemas.microsoft.com/office/powerpoint/2010/main" val="3423858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D20BB-08B4-A641-ACAC-A9F8E6BD3E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AF8495E-E422-E546-8813-076129B369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710E82-E101-F74F-BBF3-DE401B5554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94E2D1-7E42-4A47-A496-2DC2D1E766EB}" type="datetimeFigureOut">
              <a:rPr lang="en-US" smtClean="0"/>
              <a:t>2/8/21</a:t>
            </a:fld>
            <a:endParaRPr lang="en-US"/>
          </a:p>
        </p:txBody>
      </p:sp>
      <p:sp>
        <p:nvSpPr>
          <p:cNvPr id="5" name="Footer Placeholder 4">
            <a:extLst>
              <a:ext uri="{FF2B5EF4-FFF2-40B4-BE49-F238E27FC236}">
                <a16:creationId xmlns:a16="http://schemas.microsoft.com/office/drawing/2014/main" id="{01BF722A-409A-B44E-8214-A311738559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86F114-3D94-A745-B6AA-0ED87209AE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6A64FA-D4A4-7746-826D-5826C868B7D6}" type="slidenum">
              <a:rPr lang="en-US" smtClean="0"/>
              <a:t>‹#›</a:t>
            </a:fld>
            <a:endParaRPr lang="en-US"/>
          </a:p>
        </p:txBody>
      </p:sp>
    </p:spTree>
    <p:extLst>
      <p:ext uri="{BB962C8B-B14F-4D97-AF65-F5344CB8AC3E}">
        <p14:creationId xmlns:p14="http://schemas.microsoft.com/office/powerpoint/2010/main" val="33601839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092667-A7DE-124C-AF74-60F1411826DB}"/>
              </a:ext>
            </a:extLst>
          </p:cNvPr>
          <p:cNvSpPr>
            <a:spLocks noGrp="1"/>
          </p:cNvSpPr>
          <p:nvPr>
            <p:ph type="ctrTitle"/>
          </p:nvPr>
        </p:nvSpPr>
        <p:spPr>
          <a:xfrm>
            <a:off x="2885089" y="2962210"/>
            <a:ext cx="6421821" cy="933579"/>
          </a:xfrm>
        </p:spPr>
        <p:txBody>
          <a:bodyPr/>
          <a:lstStyle/>
          <a:p>
            <a:r>
              <a:rPr lang="en-US" b="1" dirty="0">
                <a:solidFill>
                  <a:schemeClr val="bg1"/>
                </a:solidFill>
                <a:latin typeface="+mn-lt"/>
              </a:rPr>
              <a:t>Data persistence</a:t>
            </a:r>
          </a:p>
        </p:txBody>
      </p:sp>
    </p:spTree>
    <p:extLst>
      <p:ext uri="{BB962C8B-B14F-4D97-AF65-F5344CB8AC3E}">
        <p14:creationId xmlns:p14="http://schemas.microsoft.com/office/powerpoint/2010/main" val="31047209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2396837"/>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6600" b="1" dirty="0">
                <a:solidFill>
                  <a:schemeClr val="accent5"/>
                </a:solidFill>
              </a:rPr>
              <a:t>Should the data be private to your app?</a:t>
            </a:r>
          </a:p>
        </p:txBody>
      </p:sp>
    </p:spTree>
    <p:extLst>
      <p:ext uri="{BB962C8B-B14F-4D97-AF65-F5344CB8AC3E}">
        <p14:creationId xmlns:p14="http://schemas.microsoft.com/office/powerpoint/2010/main" val="40574238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2396837"/>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US" sz="6600" strike="sngStrike" dirty="0">
                <a:solidFill>
                  <a:schemeClr val="accent5">
                    <a:alpha val="30000"/>
                  </a:schemeClr>
                </a:solidFill>
              </a:rPr>
              <a:t>Should the data be private to your app?</a:t>
            </a:r>
          </a:p>
          <a:p>
            <a:pPr marL="857250" indent="-857250" algn="l">
              <a:lnSpc>
                <a:spcPct val="100000"/>
              </a:lnSpc>
              <a:buFont typeface="Arial" panose="020B0604020202020204" pitchFamily="34" charset="0"/>
              <a:buChar char="•"/>
            </a:pPr>
            <a:r>
              <a:rPr lang="en-US" sz="6600" b="1" dirty="0">
                <a:solidFill>
                  <a:schemeClr val="accent5"/>
                </a:solidFill>
              </a:rPr>
              <a:t>Data sensitivity</a:t>
            </a:r>
          </a:p>
        </p:txBody>
      </p:sp>
    </p:spTree>
    <p:extLst>
      <p:ext uri="{BB962C8B-B14F-4D97-AF65-F5344CB8AC3E}">
        <p14:creationId xmlns:p14="http://schemas.microsoft.com/office/powerpoint/2010/main" val="43095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092667-A7DE-124C-AF74-60F1411826DB}"/>
              </a:ext>
            </a:extLst>
          </p:cNvPr>
          <p:cNvSpPr>
            <a:spLocks noGrp="1"/>
          </p:cNvSpPr>
          <p:nvPr>
            <p:ph type="ctrTitle"/>
          </p:nvPr>
        </p:nvSpPr>
        <p:spPr>
          <a:xfrm>
            <a:off x="816466" y="2861441"/>
            <a:ext cx="10559063" cy="1135118"/>
          </a:xfrm>
        </p:spPr>
        <p:txBody>
          <a:bodyPr>
            <a:normAutofit/>
          </a:bodyPr>
          <a:lstStyle/>
          <a:p>
            <a:r>
              <a:rPr lang="en-US" sz="6600" b="1" dirty="0">
                <a:solidFill>
                  <a:schemeClr val="accent5"/>
                </a:solidFill>
              </a:rPr>
              <a:t>Shared Storage</a:t>
            </a:r>
          </a:p>
        </p:txBody>
      </p:sp>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Tree>
    <p:extLst>
      <p:ext uri="{BB962C8B-B14F-4D97-AF65-F5344CB8AC3E}">
        <p14:creationId xmlns:p14="http://schemas.microsoft.com/office/powerpoint/2010/main" val="31385153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D19FE73-43DF-714E-A62D-BDC3ECAA8BD1}"/>
              </a:ext>
            </a:extLst>
          </p:cNvPr>
          <p:cNvSpPr/>
          <p:nvPr/>
        </p:nvSpPr>
        <p:spPr>
          <a:xfrm>
            <a:off x="6096000" y="0"/>
            <a:ext cx="6096000" cy="68580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4">
            <a:extLst>
              <a:ext uri="{FF2B5EF4-FFF2-40B4-BE49-F238E27FC236}">
                <a16:creationId xmlns:a16="http://schemas.microsoft.com/office/drawing/2014/main" id="{F279E319-9B3F-3443-A54B-547829A14DAD}"/>
              </a:ext>
            </a:extLst>
          </p:cNvPr>
          <p:cNvSpPr>
            <a:spLocks noGrp="1"/>
          </p:cNvSpPr>
          <p:nvPr>
            <p:ph type="ctrTitle"/>
          </p:nvPr>
        </p:nvSpPr>
        <p:spPr>
          <a:xfrm>
            <a:off x="506340" y="2963543"/>
            <a:ext cx="4931934" cy="930913"/>
          </a:xfrm>
        </p:spPr>
        <p:txBody>
          <a:bodyPr>
            <a:normAutofit fontScale="90000"/>
          </a:bodyPr>
          <a:lstStyle/>
          <a:p>
            <a:r>
              <a:rPr lang="en-US" sz="6600" b="1" dirty="0">
                <a:solidFill>
                  <a:schemeClr val="accent6"/>
                </a:solidFill>
              </a:rPr>
              <a:t>Storage</a:t>
            </a:r>
          </a:p>
        </p:txBody>
      </p:sp>
      <p:cxnSp>
        <p:nvCxnSpPr>
          <p:cNvPr id="9" name="Straight Connector 8">
            <a:extLst>
              <a:ext uri="{FF2B5EF4-FFF2-40B4-BE49-F238E27FC236}">
                <a16:creationId xmlns:a16="http://schemas.microsoft.com/office/drawing/2014/main" id="{5E91B17A-BA01-D14A-83BC-E64D7D74D9E2}"/>
              </a:ext>
            </a:extLst>
          </p:cNvPr>
          <p:cNvCxnSpPr>
            <a:stCxn id="6" idx="1"/>
          </p:cNvCxnSpPr>
          <p:nvPr/>
        </p:nvCxnSpPr>
        <p:spPr>
          <a:xfrm>
            <a:off x="6096000" y="3429000"/>
            <a:ext cx="6096000" cy="0"/>
          </a:xfrm>
          <a:prstGeom prst="line">
            <a:avLst/>
          </a:prstGeom>
          <a:ln w="25400" cmpd="sng">
            <a:solidFill>
              <a:srgbClr val="C00000"/>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302252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D19FE73-43DF-714E-A62D-BDC3ECAA8BD1}"/>
              </a:ext>
            </a:extLst>
          </p:cNvPr>
          <p:cNvSpPr/>
          <p:nvPr/>
        </p:nvSpPr>
        <p:spPr>
          <a:xfrm>
            <a:off x="6096000" y="0"/>
            <a:ext cx="6096000" cy="68580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5E91B17A-BA01-D14A-83BC-E64D7D74D9E2}"/>
              </a:ext>
            </a:extLst>
          </p:cNvPr>
          <p:cNvCxnSpPr>
            <a:stCxn id="6" idx="1"/>
          </p:cNvCxnSpPr>
          <p:nvPr/>
        </p:nvCxnSpPr>
        <p:spPr>
          <a:xfrm>
            <a:off x="6096000" y="3429000"/>
            <a:ext cx="6096000" cy="0"/>
          </a:xfrm>
          <a:prstGeom prst="line">
            <a:avLst/>
          </a:prstGeom>
          <a:ln w="25400" cmpd="sng">
            <a:solidFill>
              <a:srgbClr val="C00000"/>
            </a:solidFill>
            <a:prstDash val="lgDash"/>
          </a:ln>
        </p:spPr>
        <p:style>
          <a:lnRef idx="1">
            <a:schemeClr val="accent1"/>
          </a:lnRef>
          <a:fillRef idx="0">
            <a:schemeClr val="accent1"/>
          </a:fillRef>
          <a:effectRef idx="0">
            <a:schemeClr val="accent1"/>
          </a:effectRef>
          <a:fontRef idx="minor">
            <a:schemeClr val="tx1"/>
          </a:fontRef>
        </p:style>
      </p:cxnSp>
      <p:sp>
        <p:nvSpPr>
          <p:cNvPr id="5" name="Title 4">
            <a:extLst>
              <a:ext uri="{FF2B5EF4-FFF2-40B4-BE49-F238E27FC236}">
                <a16:creationId xmlns:a16="http://schemas.microsoft.com/office/drawing/2014/main" id="{1861F7E9-3A92-2543-9DDC-E0815987D295}"/>
              </a:ext>
            </a:extLst>
          </p:cNvPr>
          <p:cNvSpPr txBox="1">
            <a:spLocks/>
          </p:cNvSpPr>
          <p:nvPr/>
        </p:nvSpPr>
        <p:spPr>
          <a:xfrm>
            <a:off x="5586875" y="3621588"/>
            <a:ext cx="2854481" cy="545736"/>
          </a:xfrm>
          <a:prstGeom prst="rect">
            <a:avLst/>
          </a:prstGeom>
        </p:spPr>
        <p:txBody>
          <a:bodyPr vert="horz" lIns="91440" tIns="45720" rIns="91440" bIns="45720" rtlCol="0" anchor="b">
            <a:normAutofit fontScale="6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6600" b="1" dirty="0"/>
              <a:t>Private</a:t>
            </a:r>
          </a:p>
        </p:txBody>
      </p:sp>
      <p:sp>
        <p:nvSpPr>
          <p:cNvPr id="7" name="Title 4">
            <a:extLst>
              <a:ext uri="{FF2B5EF4-FFF2-40B4-BE49-F238E27FC236}">
                <a16:creationId xmlns:a16="http://schemas.microsoft.com/office/drawing/2014/main" id="{764152F9-5E09-9F46-974D-DDEE6E833C8B}"/>
              </a:ext>
            </a:extLst>
          </p:cNvPr>
          <p:cNvSpPr>
            <a:spLocks noGrp="1"/>
          </p:cNvSpPr>
          <p:nvPr>
            <p:ph type="ctrTitle"/>
          </p:nvPr>
        </p:nvSpPr>
        <p:spPr>
          <a:xfrm>
            <a:off x="506340" y="2963543"/>
            <a:ext cx="4931934" cy="930913"/>
          </a:xfrm>
        </p:spPr>
        <p:txBody>
          <a:bodyPr>
            <a:normAutofit fontScale="90000"/>
          </a:bodyPr>
          <a:lstStyle/>
          <a:p>
            <a:r>
              <a:rPr lang="en-US" sz="6600" b="1" dirty="0">
                <a:solidFill>
                  <a:schemeClr val="accent6"/>
                </a:solidFill>
              </a:rPr>
              <a:t>Storage</a:t>
            </a:r>
          </a:p>
        </p:txBody>
      </p:sp>
    </p:spTree>
    <p:extLst>
      <p:ext uri="{BB962C8B-B14F-4D97-AF65-F5344CB8AC3E}">
        <p14:creationId xmlns:p14="http://schemas.microsoft.com/office/powerpoint/2010/main" val="37857973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D19FE73-43DF-714E-A62D-BDC3ECAA8BD1}"/>
              </a:ext>
            </a:extLst>
          </p:cNvPr>
          <p:cNvSpPr/>
          <p:nvPr/>
        </p:nvSpPr>
        <p:spPr>
          <a:xfrm>
            <a:off x="6096000" y="0"/>
            <a:ext cx="6096000" cy="68580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5E91B17A-BA01-D14A-83BC-E64D7D74D9E2}"/>
              </a:ext>
            </a:extLst>
          </p:cNvPr>
          <p:cNvCxnSpPr>
            <a:stCxn id="6" idx="1"/>
          </p:cNvCxnSpPr>
          <p:nvPr/>
        </p:nvCxnSpPr>
        <p:spPr>
          <a:xfrm>
            <a:off x="6096000" y="3429000"/>
            <a:ext cx="6096000" cy="0"/>
          </a:xfrm>
          <a:prstGeom prst="line">
            <a:avLst/>
          </a:prstGeom>
          <a:ln w="25400" cmpd="sng">
            <a:solidFill>
              <a:srgbClr val="C00000"/>
            </a:solidFill>
            <a:prstDash val="lgDash"/>
          </a:ln>
        </p:spPr>
        <p:style>
          <a:lnRef idx="1">
            <a:schemeClr val="accent1"/>
          </a:lnRef>
          <a:fillRef idx="0">
            <a:schemeClr val="accent1"/>
          </a:fillRef>
          <a:effectRef idx="0">
            <a:schemeClr val="accent1"/>
          </a:effectRef>
          <a:fontRef idx="minor">
            <a:schemeClr val="tx1"/>
          </a:fontRef>
        </p:style>
      </p:cxnSp>
      <p:sp>
        <p:nvSpPr>
          <p:cNvPr id="5" name="Title 4">
            <a:extLst>
              <a:ext uri="{FF2B5EF4-FFF2-40B4-BE49-F238E27FC236}">
                <a16:creationId xmlns:a16="http://schemas.microsoft.com/office/drawing/2014/main" id="{1861F7E9-3A92-2543-9DDC-E0815987D295}"/>
              </a:ext>
            </a:extLst>
          </p:cNvPr>
          <p:cNvSpPr txBox="1">
            <a:spLocks/>
          </p:cNvSpPr>
          <p:nvPr/>
        </p:nvSpPr>
        <p:spPr>
          <a:xfrm>
            <a:off x="5586875" y="3621588"/>
            <a:ext cx="2854481" cy="545736"/>
          </a:xfrm>
          <a:prstGeom prst="rect">
            <a:avLst/>
          </a:prstGeom>
        </p:spPr>
        <p:txBody>
          <a:bodyPr vert="horz" lIns="91440" tIns="45720" rIns="91440" bIns="45720" rtlCol="0" anchor="b">
            <a:normAutofit fontScale="6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6600" b="1" dirty="0"/>
              <a:t>Private</a:t>
            </a:r>
          </a:p>
        </p:txBody>
      </p:sp>
      <p:pic>
        <p:nvPicPr>
          <p:cNvPr id="3" name="Graphic 2" descr="Folder">
            <a:extLst>
              <a:ext uri="{FF2B5EF4-FFF2-40B4-BE49-F238E27FC236}">
                <a16:creationId xmlns:a16="http://schemas.microsoft.com/office/drawing/2014/main" id="{A21A4450-B9A4-FC4A-8CB1-E90543A0265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564880" y="4659831"/>
            <a:ext cx="914400" cy="914400"/>
          </a:xfrm>
          <a:prstGeom prst="rect">
            <a:avLst/>
          </a:prstGeom>
        </p:spPr>
      </p:pic>
      <p:sp>
        <p:nvSpPr>
          <p:cNvPr id="8" name="Title 4">
            <a:extLst>
              <a:ext uri="{FF2B5EF4-FFF2-40B4-BE49-F238E27FC236}">
                <a16:creationId xmlns:a16="http://schemas.microsoft.com/office/drawing/2014/main" id="{BC677964-DBF7-6B41-A274-753E8F336CC2}"/>
              </a:ext>
            </a:extLst>
          </p:cNvPr>
          <p:cNvSpPr txBox="1">
            <a:spLocks/>
          </p:cNvSpPr>
          <p:nvPr/>
        </p:nvSpPr>
        <p:spPr>
          <a:xfrm>
            <a:off x="8141621" y="5562655"/>
            <a:ext cx="1760917" cy="261801"/>
          </a:xfrm>
          <a:prstGeom prst="rect">
            <a:avLst/>
          </a:prstGeom>
        </p:spPr>
        <p:txBody>
          <a:bodyPr vert="horz" lIns="91440" tIns="45720" rIns="91440" bIns="45720" rtlCol="0" anchor="b">
            <a:normAutofit fontScale="2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6600" b="1" dirty="0" err="1"/>
              <a:t>com.myApp</a:t>
            </a:r>
            <a:endParaRPr lang="en-US" sz="6600" b="1" dirty="0"/>
          </a:p>
        </p:txBody>
      </p:sp>
      <p:sp>
        <p:nvSpPr>
          <p:cNvPr id="11" name="Title 4">
            <a:extLst>
              <a:ext uri="{FF2B5EF4-FFF2-40B4-BE49-F238E27FC236}">
                <a16:creationId xmlns:a16="http://schemas.microsoft.com/office/drawing/2014/main" id="{F71FA228-2C84-B841-ABF7-4A069420D834}"/>
              </a:ext>
            </a:extLst>
          </p:cNvPr>
          <p:cNvSpPr>
            <a:spLocks noGrp="1"/>
          </p:cNvSpPr>
          <p:nvPr>
            <p:ph type="ctrTitle"/>
          </p:nvPr>
        </p:nvSpPr>
        <p:spPr>
          <a:xfrm>
            <a:off x="506340" y="2963543"/>
            <a:ext cx="4931934" cy="930913"/>
          </a:xfrm>
        </p:spPr>
        <p:txBody>
          <a:bodyPr>
            <a:normAutofit fontScale="90000"/>
          </a:bodyPr>
          <a:lstStyle/>
          <a:p>
            <a:r>
              <a:rPr lang="en-US" sz="6600" b="1" dirty="0">
                <a:solidFill>
                  <a:schemeClr val="accent6"/>
                </a:solidFill>
              </a:rPr>
              <a:t>Storage</a:t>
            </a:r>
          </a:p>
        </p:txBody>
      </p:sp>
    </p:spTree>
    <p:extLst>
      <p:ext uri="{BB962C8B-B14F-4D97-AF65-F5344CB8AC3E}">
        <p14:creationId xmlns:p14="http://schemas.microsoft.com/office/powerpoint/2010/main" val="33287857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D19FE73-43DF-714E-A62D-BDC3ECAA8BD1}"/>
              </a:ext>
            </a:extLst>
          </p:cNvPr>
          <p:cNvSpPr/>
          <p:nvPr/>
        </p:nvSpPr>
        <p:spPr>
          <a:xfrm>
            <a:off x="6096000" y="0"/>
            <a:ext cx="6096000" cy="68580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5E91B17A-BA01-D14A-83BC-E64D7D74D9E2}"/>
              </a:ext>
            </a:extLst>
          </p:cNvPr>
          <p:cNvCxnSpPr>
            <a:stCxn id="6" idx="1"/>
          </p:cNvCxnSpPr>
          <p:nvPr/>
        </p:nvCxnSpPr>
        <p:spPr>
          <a:xfrm>
            <a:off x="6096000" y="3429000"/>
            <a:ext cx="6096000" cy="0"/>
          </a:xfrm>
          <a:prstGeom prst="line">
            <a:avLst/>
          </a:prstGeom>
          <a:ln w="25400" cmpd="sng">
            <a:solidFill>
              <a:srgbClr val="C00000"/>
            </a:solidFill>
            <a:prstDash val="lgDash"/>
          </a:ln>
        </p:spPr>
        <p:style>
          <a:lnRef idx="1">
            <a:schemeClr val="accent1"/>
          </a:lnRef>
          <a:fillRef idx="0">
            <a:schemeClr val="accent1"/>
          </a:fillRef>
          <a:effectRef idx="0">
            <a:schemeClr val="accent1"/>
          </a:effectRef>
          <a:fontRef idx="minor">
            <a:schemeClr val="tx1"/>
          </a:fontRef>
        </p:style>
      </p:cxnSp>
      <p:sp>
        <p:nvSpPr>
          <p:cNvPr id="5" name="Title 4">
            <a:extLst>
              <a:ext uri="{FF2B5EF4-FFF2-40B4-BE49-F238E27FC236}">
                <a16:creationId xmlns:a16="http://schemas.microsoft.com/office/drawing/2014/main" id="{1861F7E9-3A92-2543-9DDC-E0815987D295}"/>
              </a:ext>
            </a:extLst>
          </p:cNvPr>
          <p:cNvSpPr txBox="1">
            <a:spLocks/>
          </p:cNvSpPr>
          <p:nvPr/>
        </p:nvSpPr>
        <p:spPr>
          <a:xfrm>
            <a:off x="5586875" y="3621588"/>
            <a:ext cx="2854481" cy="545736"/>
          </a:xfrm>
          <a:prstGeom prst="rect">
            <a:avLst/>
          </a:prstGeom>
        </p:spPr>
        <p:txBody>
          <a:bodyPr vert="horz" lIns="91440" tIns="45720" rIns="91440" bIns="45720" rtlCol="0" anchor="b">
            <a:normAutofit fontScale="6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6600" b="1" dirty="0"/>
              <a:t>Private</a:t>
            </a:r>
          </a:p>
        </p:txBody>
      </p:sp>
      <p:pic>
        <p:nvPicPr>
          <p:cNvPr id="3" name="Graphic 2" descr="Folder">
            <a:extLst>
              <a:ext uri="{FF2B5EF4-FFF2-40B4-BE49-F238E27FC236}">
                <a16:creationId xmlns:a16="http://schemas.microsoft.com/office/drawing/2014/main" id="{A21A4450-B9A4-FC4A-8CB1-E90543A0265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564880" y="4659831"/>
            <a:ext cx="914400" cy="914400"/>
          </a:xfrm>
          <a:prstGeom prst="rect">
            <a:avLst/>
          </a:prstGeom>
        </p:spPr>
      </p:pic>
      <p:sp>
        <p:nvSpPr>
          <p:cNvPr id="8" name="Title 4">
            <a:extLst>
              <a:ext uri="{FF2B5EF4-FFF2-40B4-BE49-F238E27FC236}">
                <a16:creationId xmlns:a16="http://schemas.microsoft.com/office/drawing/2014/main" id="{BC677964-DBF7-6B41-A274-753E8F336CC2}"/>
              </a:ext>
            </a:extLst>
          </p:cNvPr>
          <p:cNvSpPr txBox="1">
            <a:spLocks/>
          </p:cNvSpPr>
          <p:nvPr/>
        </p:nvSpPr>
        <p:spPr>
          <a:xfrm>
            <a:off x="8141621" y="5562655"/>
            <a:ext cx="1760917" cy="261801"/>
          </a:xfrm>
          <a:prstGeom prst="rect">
            <a:avLst/>
          </a:prstGeom>
        </p:spPr>
        <p:txBody>
          <a:bodyPr vert="horz" lIns="91440" tIns="45720" rIns="91440" bIns="45720" rtlCol="0" anchor="b">
            <a:normAutofit fontScale="2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6600" b="1" dirty="0" err="1"/>
              <a:t>com.myApp</a:t>
            </a:r>
            <a:endParaRPr lang="en-US" sz="6600" b="1" dirty="0"/>
          </a:p>
        </p:txBody>
      </p:sp>
      <p:sp>
        <p:nvSpPr>
          <p:cNvPr id="10" name="Title 4">
            <a:extLst>
              <a:ext uri="{FF2B5EF4-FFF2-40B4-BE49-F238E27FC236}">
                <a16:creationId xmlns:a16="http://schemas.microsoft.com/office/drawing/2014/main" id="{97B5B065-477E-4A4C-93F5-C00B654DCD26}"/>
              </a:ext>
            </a:extLst>
          </p:cNvPr>
          <p:cNvSpPr txBox="1">
            <a:spLocks/>
          </p:cNvSpPr>
          <p:nvPr/>
        </p:nvSpPr>
        <p:spPr>
          <a:xfrm>
            <a:off x="5586875" y="106763"/>
            <a:ext cx="2854481" cy="545736"/>
          </a:xfrm>
          <a:prstGeom prst="rect">
            <a:avLst/>
          </a:prstGeom>
        </p:spPr>
        <p:txBody>
          <a:bodyPr vert="horz" lIns="91440" tIns="45720" rIns="91440" bIns="45720" rtlCol="0" anchor="b">
            <a:normAutofit fontScale="6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6600" b="1" dirty="0"/>
              <a:t>Shared</a:t>
            </a:r>
          </a:p>
        </p:txBody>
      </p:sp>
      <p:sp>
        <p:nvSpPr>
          <p:cNvPr id="12" name="Title 4">
            <a:extLst>
              <a:ext uri="{FF2B5EF4-FFF2-40B4-BE49-F238E27FC236}">
                <a16:creationId xmlns:a16="http://schemas.microsoft.com/office/drawing/2014/main" id="{83D811E7-0609-7E48-AB6A-DAE3DE87C8E4}"/>
              </a:ext>
            </a:extLst>
          </p:cNvPr>
          <p:cNvSpPr>
            <a:spLocks noGrp="1"/>
          </p:cNvSpPr>
          <p:nvPr>
            <p:ph type="ctrTitle"/>
          </p:nvPr>
        </p:nvSpPr>
        <p:spPr>
          <a:xfrm>
            <a:off x="506340" y="2963543"/>
            <a:ext cx="4931934" cy="930913"/>
          </a:xfrm>
        </p:spPr>
        <p:txBody>
          <a:bodyPr>
            <a:normAutofit fontScale="90000"/>
          </a:bodyPr>
          <a:lstStyle/>
          <a:p>
            <a:r>
              <a:rPr lang="en-US" sz="6600" b="1" dirty="0">
                <a:solidFill>
                  <a:schemeClr val="accent6"/>
                </a:solidFill>
              </a:rPr>
              <a:t>Storage</a:t>
            </a:r>
          </a:p>
        </p:txBody>
      </p:sp>
    </p:spTree>
    <p:extLst>
      <p:ext uri="{BB962C8B-B14F-4D97-AF65-F5344CB8AC3E}">
        <p14:creationId xmlns:p14="http://schemas.microsoft.com/office/powerpoint/2010/main" val="36865644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D19FE73-43DF-714E-A62D-BDC3ECAA8BD1}"/>
              </a:ext>
            </a:extLst>
          </p:cNvPr>
          <p:cNvSpPr/>
          <p:nvPr/>
        </p:nvSpPr>
        <p:spPr>
          <a:xfrm>
            <a:off x="6096000" y="0"/>
            <a:ext cx="6096000" cy="6858000"/>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a:extLst>
              <a:ext uri="{FF2B5EF4-FFF2-40B4-BE49-F238E27FC236}">
                <a16:creationId xmlns:a16="http://schemas.microsoft.com/office/drawing/2014/main" id="{5E91B17A-BA01-D14A-83BC-E64D7D74D9E2}"/>
              </a:ext>
            </a:extLst>
          </p:cNvPr>
          <p:cNvCxnSpPr>
            <a:stCxn id="6" idx="1"/>
          </p:cNvCxnSpPr>
          <p:nvPr/>
        </p:nvCxnSpPr>
        <p:spPr>
          <a:xfrm>
            <a:off x="6096000" y="3429000"/>
            <a:ext cx="6096000" cy="0"/>
          </a:xfrm>
          <a:prstGeom prst="line">
            <a:avLst/>
          </a:prstGeom>
          <a:ln w="25400" cmpd="sng">
            <a:solidFill>
              <a:srgbClr val="C00000"/>
            </a:solidFill>
            <a:prstDash val="lgDash"/>
          </a:ln>
        </p:spPr>
        <p:style>
          <a:lnRef idx="1">
            <a:schemeClr val="accent1"/>
          </a:lnRef>
          <a:fillRef idx="0">
            <a:schemeClr val="accent1"/>
          </a:fillRef>
          <a:effectRef idx="0">
            <a:schemeClr val="accent1"/>
          </a:effectRef>
          <a:fontRef idx="minor">
            <a:schemeClr val="tx1"/>
          </a:fontRef>
        </p:style>
      </p:cxnSp>
      <p:sp>
        <p:nvSpPr>
          <p:cNvPr id="5" name="Title 4">
            <a:extLst>
              <a:ext uri="{FF2B5EF4-FFF2-40B4-BE49-F238E27FC236}">
                <a16:creationId xmlns:a16="http://schemas.microsoft.com/office/drawing/2014/main" id="{1861F7E9-3A92-2543-9DDC-E0815987D295}"/>
              </a:ext>
            </a:extLst>
          </p:cNvPr>
          <p:cNvSpPr txBox="1">
            <a:spLocks/>
          </p:cNvSpPr>
          <p:nvPr/>
        </p:nvSpPr>
        <p:spPr>
          <a:xfrm>
            <a:off x="5586875" y="3621588"/>
            <a:ext cx="2854481" cy="545736"/>
          </a:xfrm>
          <a:prstGeom prst="rect">
            <a:avLst/>
          </a:prstGeom>
        </p:spPr>
        <p:txBody>
          <a:bodyPr vert="horz" lIns="91440" tIns="45720" rIns="91440" bIns="45720" rtlCol="0" anchor="b">
            <a:normAutofit fontScale="6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6600" b="1" dirty="0"/>
              <a:t>Private</a:t>
            </a:r>
          </a:p>
        </p:txBody>
      </p:sp>
      <p:pic>
        <p:nvPicPr>
          <p:cNvPr id="3" name="Graphic 2" descr="Folder">
            <a:extLst>
              <a:ext uri="{FF2B5EF4-FFF2-40B4-BE49-F238E27FC236}">
                <a16:creationId xmlns:a16="http://schemas.microsoft.com/office/drawing/2014/main" id="{A21A4450-B9A4-FC4A-8CB1-E90543A0265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564880" y="4659831"/>
            <a:ext cx="914400" cy="914400"/>
          </a:xfrm>
          <a:prstGeom prst="rect">
            <a:avLst/>
          </a:prstGeom>
        </p:spPr>
      </p:pic>
      <p:sp>
        <p:nvSpPr>
          <p:cNvPr id="8" name="Title 4">
            <a:extLst>
              <a:ext uri="{FF2B5EF4-FFF2-40B4-BE49-F238E27FC236}">
                <a16:creationId xmlns:a16="http://schemas.microsoft.com/office/drawing/2014/main" id="{BC677964-DBF7-6B41-A274-753E8F336CC2}"/>
              </a:ext>
            </a:extLst>
          </p:cNvPr>
          <p:cNvSpPr txBox="1">
            <a:spLocks/>
          </p:cNvSpPr>
          <p:nvPr/>
        </p:nvSpPr>
        <p:spPr>
          <a:xfrm>
            <a:off x="8141621" y="5562655"/>
            <a:ext cx="1760917" cy="261801"/>
          </a:xfrm>
          <a:prstGeom prst="rect">
            <a:avLst/>
          </a:prstGeom>
        </p:spPr>
        <p:txBody>
          <a:bodyPr vert="horz" lIns="91440" tIns="45720" rIns="91440" bIns="45720" rtlCol="0" anchor="b">
            <a:normAutofit fontScale="2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6600" b="1" dirty="0" err="1"/>
              <a:t>com.myApp</a:t>
            </a:r>
            <a:endParaRPr lang="en-US" sz="6600" b="1" dirty="0"/>
          </a:p>
        </p:txBody>
      </p:sp>
      <p:sp>
        <p:nvSpPr>
          <p:cNvPr id="10" name="Title 4">
            <a:extLst>
              <a:ext uri="{FF2B5EF4-FFF2-40B4-BE49-F238E27FC236}">
                <a16:creationId xmlns:a16="http://schemas.microsoft.com/office/drawing/2014/main" id="{97B5B065-477E-4A4C-93F5-C00B654DCD26}"/>
              </a:ext>
            </a:extLst>
          </p:cNvPr>
          <p:cNvSpPr txBox="1">
            <a:spLocks/>
          </p:cNvSpPr>
          <p:nvPr/>
        </p:nvSpPr>
        <p:spPr>
          <a:xfrm>
            <a:off x="5586875" y="106763"/>
            <a:ext cx="2854481" cy="545736"/>
          </a:xfrm>
          <a:prstGeom prst="rect">
            <a:avLst/>
          </a:prstGeom>
        </p:spPr>
        <p:txBody>
          <a:bodyPr vert="horz" lIns="91440" tIns="45720" rIns="91440" bIns="45720" rtlCol="0" anchor="b">
            <a:normAutofit fontScale="6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6600" b="1" dirty="0"/>
              <a:t>Shared</a:t>
            </a:r>
          </a:p>
        </p:txBody>
      </p:sp>
      <p:pic>
        <p:nvPicPr>
          <p:cNvPr id="4" name="Graphic 3" descr="Download">
            <a:extLst>
              <a:ext uri="{FF2B5EF4-FFF2-40B4-BE49-F238E27FC236}">
                <a16:creationId xmlns:a16="http://schemas.microsoft.com/office/drawing/2014/main" id="{C699B24D-DB83-B341-A3B6-293A03185D45}"/>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206690" y="863441"/>
            <a:ext cx="914400" cy="914400"/>
          </a:xfrm>
          <a:prstGeom prst="rect">
            <a:avLst/>
          </a:prstGeom>
        </p:spPr>
      </p:pic>
      <p:pic>
        <p:nvPicPr>
          <p:cNvPr id="12" name="Graphic 11" descr="Open folder">
            <a:extLst>
              <a:ext uri="{FF2B5EF4-FFF2-40B4-BE49-F238E27FC236}">
                <a16:creationId xmlns:a16="http://schemas.microsoft.com/office/drawing/2014/main" id="{C17C0E70-7227-5540-ABC9-6ED0EFEC36D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7312005" y="2090677"/>
            <a:ext cx="914400" cy="914400"/>
          </a:xfrm>
          <a:prstGeom prst="rect">
            <a:avLst/>
          </a:prstGeom>
        </p:spPr>
      </p:pic>
      <p:pic>
        <p:nvPicPr>
          <p:cNvPr id="14" name="Graphic 13" descr="Volume">
            <a:extLst>
              <a:ext uri="{FF2B5EF4-FFF2-40B4-BE49-F238E27FC236}">
                <a16:creationId xmlns:a16="http://schemas.microsoft.com/office/drawing/2014/main" id="{809EF9F5-7AE9-8E41-B706-EAFEF0A40583}"/>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8380806" y="857640"/>
            <a:ext cx="914400" cy="914400"/>
          </a:xfrm>
          <a:prstGeom prst="rect">
            <a:avLst/>
          </a:prstGeom>
        </p:spPr>
      </p:pic>
      <p:pic>
        <p:nvPicPr>
          <p:cNvPr id="16" name="Graphic 15" descr="Images">
            <a:extLst>
              <a:ext uri="{FF2B5EF4-FFF2-40B4-BE49-F238E27FC236}">
                <a16:creationId xmlns:a16="http://schemas.microsoft.com/office/drawing/2014/main" id="{2D48BEC6-0811-BD49-9E6A-BB2D0E198DF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442409" y="2103719"/>
            <a:ext cx="914400" cy="914400"/>
          </a:xfrm>
          <a:prstGeom prst="rect">
            <a:avLst/>
          </a:prstGeom>
        </p:spPr>
      </p:pic>
      <p:pic>
        <p:nvPicPr>
          <p:cNvPr id="18" name="Graphic 17" descr="Document">
            <a:extLst>
              <a:ext uri="{FF2B5EF4-FFF2-40B4-BE49-F238E27FC236}">
                <a16:creationId xmlns:a16="http://schemas.microsoft.com/office/drawing/2014/main" id="{87B89198-6E7B-8047-B795-2B7A56392843}"/>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0387289" y="845346"/>
            <a:ext cx="914400" cy="914400"/>
          </a:xfrm>
          <a:prstGeom prst="rect">
            <a:avLst/>
          </a:prstGeom>
        </p:spPr>
      </p:pic>
      <p:sp>
        <p:nvSpPr>
          <p:cNvPr id="17" name="Title 4">
            <a:extLst>
              <a:ext uri="{FF2B5EF4-FFF2-40B4-BE49-F238E27FC236}">
                <a16:creationId xmlns:a16="http://schemas.microsoft.com/office/drawing/2014/main" id="{217147AD-CB93-E449-B78C-A425FD89D492}"/>
              </a:ext>
            </a:extLst>
          </p:cNvPr>
          <p:cNvSpPr>
            <a:spLocks noGrp="1"/>
          </p:cNvSpPr>
          <p:nvPr>
            <p:ph type="ctrTitle"/>
          </p:nvPr>
        </p:nvSpPr>
        <p:spPr>
          <a:xfrm>
            <a:off x="506340" y="2963543"/>
            <a:ext cx="4931934" cy="930913"/>
          </a:xfrm>
        </p:spPr>
        <p:txBody>
          <a:bodyPr>
            <a:normAutofit fontScale="90000"/>
          </a:bodyPr>
          <a:lstStyle/>
          <a:p>
            <a:r>
              <a:rPr lang="en-US" sz="6600" b="1" dirty="0">
                <a:solidFill>
                  <a:schemeClr val="accent6"/>
                </a:solidFill>
              </a:rPr>
              <a:t>Storage</a:t>
            </a:r>
          </a:p>
        </p:txBody>
      </p:sp>
    </p:spTree>
    <p:extLst>
      <p:ext uri="{BB962C8B-B14F-4D97-AF65-F5344CB8AC3E}">
        <p14:creationId xmlns:p14="http://schemas.microsoft.com/office/powerpoint/2010/main" val="12116962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a:extLst>
              <a:ext uri="{FF2B5EF4-FFF2-40B4-BE49-F238E27FC236}">
                <a16:creationId xmlns:a16="http://schemas.microsoft.com/office/drawing/2014/main" id="{F279E319-9B3F-3443-A54B-547829A14DAD}"/>
              </a:ext>
            </a:extLst>
          </p:cNvPr>
          <p:cNvSpPr>
            <a:spLocks noGrp="1"/>
          </p:cNvSpPr>
          <p:nvPr>
            <p:ph type="ctrTitle"/>
          </p:nvPr>
        </p:nvSpPr>
        <p:spPr>
          <a:xfrm>
            <a:off x="2484867" y="2963543"/>
            <a:ext cx="7222265" cy="930913"/>
          </a:xfrm>
        </p:spPr>
        <p:txBody>
          <a:bodyPr>
            <a:normAutofit fontScale="90000"/>
          </a:bodyPr>
          <a:lstStyle/>
          <a:p>
            <a:r>
              <a:rPr lang="en-US" sz="6600" b="1" dirty="0">
                <a:solidFill>
                  <a:schemeClr val="accent6">
                    <a:alpha val="99000"/>
                  </a:schemeClr>
                </a:solidFill>
              </a:rPr>
              <a:t>Shared Storage Issues</a:t>
            </a:r>
          </a:p>
        </p:txBody>
      </p:sp>
    </p:spTree>
    <p:extLst>
      <p:ext uri="{BB962C8B-B14F-4D97-AF65-F5344CB8AC3E}">
        <p14:creationId xmlns:p14="http://schemas.microsoft.com/office/powerpoint/2010/main" val="5337461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a:extLst>
              <a:ext uri="{FF2B5EF4-FFF2-40B4-BE49-F238E27FC236}">
                <a16:creationId xmlns:a16="http://schemas.microsoft.com/office/drawing/2014/main" id="{F279E319-9B3F-3443-A54B-547829A14DAD}"/>
              </a:ext>
            </a:extLst>
          </p:cNvPr>
          <p:cNvSpPr>
            <a:spLocks noGrp="1"/>
          </p:cNvSpPr>
          <p:nvPr>
            <p:ph type="ctrTitle"/>
          </p:nvPr>
        </p:nvSpPr>
        <p:spPr>
          <a:xfrm>
            <a:off x="3430501" y="375360"/>
            <a:ext cx="4931934" cy="930913"/>
          </a:xfrm>
        </p:spPr>
        <p:txBody>
          <a:bodyPr>
            <a:normAutofit fontScale="90000"/>
          </a:bodyPr>
          <a:lstStyle/>
          <a:p>
            <a:r>
              <a:rPr lang="en-US" sz="6600" dirty="0">
                <a:solidFill>
                  <a:schemeClr val="accent6">
                    <a:alpha val="30000"/>
                  </a:schemeClr>
                </a:solidFill>
              </a:rPr>
              <a:t>Shared Storage</a:t>
            </a:r>
          </a:p>
        </p:txBody>
      </p:sp>
      <p:sp>
        <p:nvSpPr>
          <p:cNvPr id="11" name="TextBox 10">
            <a:extLst>
              <a:ext uri="{FF2B5EF4-FFF2-40B4-BE49-F238E27FC236}">
                <a16:creationId xmlns:a16="http://schemas.microsoft.com/office/drawing/2014/main" id="{F2848D1B-BACD-FC4C-BC84-D837634A2311}"/>
              </a:ext>
            </a:extLst>
          </p:cNvPr>
          <p:cNvSpPr txBox="1"/>
          <p:nvPr/>
        </p:nvSpPr>
        <p:spPr>
          <a:xfrm>
            <a:off x="959318" y="2932943"/>
            <a:ext cx="11232682" cy="1754326"/>
          </a:xfrm>
          <a:prstGeom prst="rect">
            <a:avLst/>
          </a:prstGeom>
          <a:noFill/>
        </p:spPr>
        <p:txBody>
          <a:bodyPr wrap="square" rtlCol="0">
            <a:spAutoFit/>
          </a:bodyPr>
          <a:lstStyle/>
          <a:p>
            <a:r>
              <a:rPr lang="en-US" sz="5400" dirty="0">
                <a:solidFill>
                  <a:schemeClr val="accent6">
                    <a:alpha val="99000"/>
                  </a:schemeClr>
                </a:solidFill>
              </a:rPr>
              <a:t>Most apps requesting the Storage permission don’t need broad access</a:t>
            </a:r>
          </a:p>
        </p:txBody>
      </p:sp>
    </p:spTree>
    <p:extLst>
      <p:ext uri="{BB962C8B-B14F-4D97-AF65-F5344CB8AC3E}">
        <p14:creationId xmlns:p14="http://schemas.microsoft.com/office/powerpoint/2010/main" val="16068432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092667-A7DE-124C-AF74-60F1411826DB}"/>
              </a:ext>
            </a:extLst>
          </p:cNvPr>
          <p:cNvSpPr>
            <a:spLocks noGrp="1"/>
          </p:cNvSpPr>
          <p:nvPr>
            <p:ph type="ctrTitle"/>
          </p:nvPr>
        </p:nvSpPr>
        <p:spPr>
          <a:xfrm>
            <a:off x="1064604" y="2750563"/>
            <a:ext cx="10559063" cy="1135118"/>
          </a:xfrm>
        </p:spPr>
        <p:txBody>
          <a:bodyPr>
            <a:normAutofit/>
          </a:bodyPr>
          <a:lstStyle/>
          <a:p>
            <a:r>
              <a:rPr lang="en-US" sz="6600" b="1" dirty="0">
                <a:solidFill>
                  <a:schemeClr val="accent5"/>
                </a:solidFill>
              </a:rPr>
              <a:t>How do we maintain the data</a:t>
            </a:r>
          </a:p>
        </p:txBody>
      </p:sp>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Tree>
    <p:extLst>
      <p:ext uri="{BB962C8B-B14F-4D97-AF65-F5344CB8AC3E}">
        <p14:creationId xmlns:p14="http://schemas.microsoft.com/office/powerpoint/2010/main" val="8575835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4">
            <a:extLst>
              <a:ext uri="{FF2B5EF4-FFF2-40B4-BE49-F238E27FC236}">
                <a16:creationId xmlns:a16="http://schemas.microsoft.com/office/drawing/2014/main" id="{F279E319-9B3F-3443-A54B-547829A14DAD}"/>
              </a:ext>
            </a:extLst>
          </p:cNvPr>
          <p:cNvSpPr>
            <a:spLocks noGrp="1"/>
          </p:cNvSpPr>
          <p:nvPr>
            <p:ph type="ctrTitle"/>
          </p:nvPr>
        </p:nvSpPr>
        <p:spPr>
          <a:xfrm>
            <a:off x="3430501" y="375360"/>
            <a:ext cx="4931934" cy="930913"/>
          </a:xfrm>
        </p:spPr>
        <p:txBody>
          <a:bodyPr>
            <a:normAutofit fontScale="90000"/>
          </a:bodyPr>
          <a:lstStyle/>
          <a:p>
            <a:r>
              <a:rPr lang="en-US" sz="6600" dirty="0">
                <a:solidFill>
                  <a:schemeClr val="accent6">
                    <a:alpha val="30000"/>
                  </a:schemeClr>
                </a:solidFill>
              </a:rPr>
              <a:t>Shared Storage</a:t>
            </a:r>
          </a:p>
        </p:txBody>
      </p:sp>
      <p:sp>
        <p:nvSpPr>
          <p:cNvPr id="11" name="TextBox 10">
            <a:extLst>
              <a:ext uri="{FF2B5EF4-FFF2-40B4-BE49-F238E27FC236}">
                <a16:creationId xmlns:a16="http://schemas.microsoft.com/office/drawing/2014/main" id="{F2848D1B-BACD-FC4C-BC84-D837634A2311}"/>
              </a:ext>
            </a:extLst>
          </p:cNvPr>
          <p:cNvSpPr txBox="1"/>
          <p:nvPr/>
        </p:nvSpPr>
        <p:spPr>
          <a:xfrm>
            <a:off x="728312" y="2095545"/>
            <a:ext cx="11232682" cy="4247317"/>
          </a:xfrm>
          <a:prstGeom prst="rect">
            <a:avLst/>
          </a:prstGeom>
          <a:noFill/>
        </p:spPr>
        <p:txBody>
          <a:bodyPr wrap="square" rtlCol="0">
            <a:spAutoFit/>
          </a:bodyPr>
          <a:lstStyle/>
          <a:p>
            <a:r>
              <a:rPr lang="en-US" sz="5400" dirty="0">
                <a:solidFill>
                  <a:schemeClr val="accent6">
                    <a:alpha val="30000"/>
                  </a:schemeClr>
                </a:solidFill>
              </a:rPr>
              <a:t>Most apps requesting the Storage permission don’t need broad access</a:t>
            </a:r>
          </a:p>
          <a:p>
            <a:endParaRPr lang="en-US" sz="5400" dirty="0">
              <a:solidFill>
                <a:schemeClr val="accent6">
                  <a:alpha val="99000"/>
                </a:schemeClr>
              </a:solidFill>
            </a:endParaRPr>
          </a:p>
          <a:p>
            <a:r>
              <a:rPr lang="en-US" sz="5400" dirty="0">
                <a:solidFill>
                  <a:schemeClr val="accent6"/>
                </a:solidFill>
              </a:rPr>
              <a:t>Some apps leave files behind after uninstall</a:t>
            </a:r>
          </a:p>
        </p:txBody>
      </p:sp>
    </p:spTree>
    <p:extLst>
      <p:ext uri="{BB962C8B-B14F-4D97-AF65-F5344CB8AC3E}">
        <p14:creationId xmlns:p14="http://schemas.microsoft.com/office/powerpoint/2010/main" val="29008259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4">
            <a:extLst>
              <a:ext uri="{FF2B5EF4-FFF2-40B4-BE49-F238E27FC236}">
                <a16:creationId xmlns:a16="http://schemas.microsoft.com/office/drawing/2014/main" id="{6FD9AB7D-17A6-C448-AAED-2E873B0E978F}"/>
              </a:ext>
            </a:extLst>
          </p:cNvPr>
          <p:cNvSpPr>
            <a:spLocks noGrp="1"/>
          </p:cNvSpPr>
          <p:nvPr>
            <p:ph type="ctrTitle"/>
          </p:nvPr>
        </p:nvSpPr>
        <p:spPr>
          <a:xfrm>
            <a:off x="756597" y="961488"/>
            <a:ext cx="4931934" cy="930913"/>
          </a:xfrm>
        </p:spPr>
        <p:txBody>
          <a:bodyPr>
            <a:normAutofit fontScale="90000"/>
          </a:bodyPr>
          <a:lstStyle/>
          <a:p>
            <a:r>
              <a:rPr lang="en-US" sz="6600" b="1" dirty="0"/>
              <a:t>Scoped Storage</a:t>
            </a:r>
          </a:p>
        </p:txBody>
      </p:sp>
    </p:spTree>
    <p:extLst>
      <p:ext uri="{BB962C8B-B14F-4D97-AF65-F5344CB8AC3E}">
        <p14:creationId xmlns:p14="http://schemas.microsoft.com/office/powerpoint/2010/main" val="17731985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CD51BB4-09D9-1641-BD77-FC7C10069DE3}"/>
              </a:ext>
            </a:extLst>
          </p:cNvPr>
          <p:cNvPicPr>
            <a:picLocks noChangeAspect="1"/>
          </p:cNvPicPr>
          <p:nvPr/>
        </p:nvPicPr>
        <p:blipFill>
          <a:blip r:embed="rId2"/>
          <a:stretch>
            <a:fillRect/>
          </a:stretch>
        </p:blipFill>
        <p:spPr>
          <a:xfrm>
            <a:off x="6096000" y="0"/>
            <a:ext cx="6096000" cy="6858000"/>
          </a:xfrm>
          <a:prstGeom prst="rect">
            <a:avLst/>
          </a:prstGeom>
        </p:spPr>
      </p:pic>
      <p:sp>
        <p:nvSpPr>
          <p:cNvPr id="8" name="Title 4">
            <a:extLst>
              <a:ext uri="{FF2B5EF4-FFF2-40B4-BE49-F238E27FC236}">
                <a16:creationId xmlns:a16="http://schemas.microsoft.com/office/drawing/2014/main" id="{6FD9AB7D-17A6-C448-AAED-2E873B0E978F}"/>
              </a:ext>
            </a:extLst>
          </p:cNvPr>
          <p:cNvSpPr>
            <a:spLocks noGrp="1"/>
          </p:cNvSpPr>
          <p:nvPr>
            <p:ph type="ctrTitle"/>
          </p:nvPr>
        </p:nvSpPr>
        <p:spPr>
          <a:xfrm>
            <a:off x="756597" y="961488"/>
            <a:ext cx="4931934" cy="930913"/>
          </a:xfrm>
        </p:spPr>
        <p:txBody>
          <a:bodyPr>
            <a:normAutofit fontScale="90000"/>
          </a:bodyPr>
          <a:lstStyle/>
          <a:p>
            <a:r>
              <a:rPr lang="en-US" sz="6600" b="1" dirty="0"/>
              <a:t>Scoped Storage</a:t>
            </a:r>
          </a:p>
        </p:txBody>
      </p:sp>
      <p:sp>
        <p:nvSpPr>
          <p:cNvPr id="9" name="Title 4">
            <a:extLst>
              <a:ext uri="{FF2B5EF4-FFF2-40B4-BE49-F238E27FC236}">
                <a16:creationId xmlns:a16="http://schemas.microsoft.com/office/drawing/2014/main" id="{11BF9E4B-2D13-454C-949D-FD5FA03BCD46}"/>
              </a:ext>
            </a:extLst>
          </p:cNvPr>
          <p:cNvSpPr txBox="1">
            <a:spLocks/>
          </p:cNvSpPr>
          <p:nvPr/>
        </p:nvSpPr>
        <p:spPr>
          <a:xfrm>
            <a:off x="336589" y="3429000"/>
            <a:ext cx="5759411" cy="1280161"/>
          </a:xfrm>
          <a:prstGeom prst="rect">
            <a:avLst/>
          </a:prstGeom>
        </p:spPr>
        <p:txBody>
          <a:bodyPr vert="horz" lIns="91440" tIns="45720" rIns="91440" bIns="45720" rtlCol="0" anchor="t">
            <a:normAutofit fontScale="925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3200" dirty="0">
                <a:solidFill>
                  <a:schemeClr val="tx1">
                    <a:alpha val="99000"/>
                  </a:schemeClr>
                </a:solidFill>
              </a:rPr>
              <a:t>Separate storage into collections and limiting broad access to shared storage</a:t>
            </a:r>
          </a:p>
        </p:txBody>
      </p:sp>
    </p:spTree>
    <p:extLst>
      <p:ext uri="{BB962C8B-B14F-4D97-AF65-F5344CB8AC3E}">
        <p14:creationId xmlns:p14="http://schemas.microsoft.com/office/powerpoint/2010/main" val="32403743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4">
            <a:extLst>
              <a:ext uri="{FF2B5EF4-FFF2-40B4-BE49-F238E27FC236}">
                <a16:creationId xmlns:a16="http://schemas.microsoft.com/office/drawing/2014/main" id="{6FD9AB7D-17A6-C448-AAED-2E873B0E978F}"/>
              </a:ext>
            </a:extLst>
          </p:cNvPr>
          <p:cNvSpPr>
            <a:spLocks noGrp="1"/>
          </p:cNvSpPr>
          <p:nvPr>
            <p:ph type="ctrTitle"/>
          </p:nvPr>
        </p:nvSpPr>
        <p:spPr>
          <a:xfrm>
            <a:off x="3630033" y="2809539"/>
            <a:ext cx="4931934" cy="930913"/>
          </a:xfrm>
        </p:spPr>
        <p:txBody>
          <a:bodyPr>
            <a:noAutofit/>
          </a:bodyPr>
          <a:lstStyle/>
          <a:p>
            <a:r>
              <a:rPr lang="en-US" sz="6600" b="1" dirty="0">
                <a:solidFill>
                  <a:schemeClr val="accent2">
                    <a:lumMod val="75000"/>
                  </a:schemeClr>
                </a:solidFill>
              </a:rPr>
              <a:t>Principles</a:t>
            </a:r>
          </a:p>
        </p:txBody>
      </p:sp>
    </p:spTree>
    <p:extLst>
      <p:ext uri="{BB962C8B-B14F-4D97-AF65-F5344CB8AC3E}">
        <p14:creationId xmlns:p14="http://schemas.microsoft.com/office/powerpoint/2010/main" val="13579614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4">
            <a:extLst>
              <a:ext uri="{FF2B5EF4-FFF2-40B4-BE49-F238E27FC236}">
                <a16:creationId xmlns:a16="http://schemas.microsoft.com/office/drawing/2014/main" id="{6FD9AB7D-17A6-C448-AAED-2E873B0E978F}"/>
              </a:ext>
            </a:extLst>
          </p:cNvPr>
          <p:cNvSpPr>
            <a:spLocks noGrp="1"/>
          </p:cNvSpPr>
          <p:nvPr>
            <p:ph type="ctrTitle"/>
          </p:nvPr>
        </p:nvSpPr>
        <p:spPr>
          <a:xfrm>
            <a:off x="2696382" y="180285"/>
            <a:ext cx="6563121" cy="1338951"/>
          </a:xfrm>
        </p:spPr>
        <p:txBody>
          <a:bodyPr>
            <a:normAutofit/>
          </a:bodyPr>
          <a:lstStyle/>
          <a:p>
            <a:r>
              <a:rPr lang="en-US" sz="6600" dirty="0">
                <a:solidFill>
                  <a:schemeClr val="accent2">
                    <a:alpha val="30000"/>
                  </a:schemeClr>
                </a:solidFill>
              </a:rPr>
              <a:t>Principles</a:t>
            </a:r>
          </a:p>
        </p:txBody>
      </p:sp>
      <p:sp>
        <p:nvSpPr>
          <p:cNvPr id="4" name="Title 4">
            <a:extLst>
              <a:ext uri="{FF2B5EF4-FFF2-40B4-BE49-F238E27FC236}">
                <a16:creationId xmlns:a16="http://schemas.microsoft.com/office/drawing/2014/main" id="{547ADD3D-692A-1C48-BB70-E355B7D28351}"/>
              </a:ext>
            </a:extLst>
          </p:cNvPr>
          <p:cNvSpPr txBox="1">
            <a:spLocks/>
          </p:cNvSpPr>
          <p:nvPr/>
        </p:nvSpPr>
        <p:spPr>
          <a:xfrm>
            <a:off x="683491" y="1920446"/>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6600" b="1" dirty="0">
                <a:solidFill>
                  <a:schemeClr val="accent2">
                    <a:lumMod val="75000"/>
                  </a:schemeClr>
                </a:solidFill>
              </a:rPr>
              <a:t>Better attribution</a:t>
            </a:r>
          </a:p>
        </p:txBody>
      </p:sp>
    </p:spTree>
    <p:extLst>
      <p:ext uri="{BB962C8B-B14F-4D97-AF65-F5344CB8AC3E}">
        <p14:creationId xmlns:p14="http://schemas.microsoft.com/office/powerpoint/2010/main" val="5805288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4">
            <a:extLst>
              <a:ext uri="{FF2B5EF4-FFF2-40B4-BE49-F238E27FC236}">
                <a16:creationId xmlns:a16="http://schemas.microsoft.com/office/drawing/2014/main" id="{6FD9AB7D-17A6-C448-AAED-2E873B0E978F}"/>
              </a:ext>
            </a:extLst>
          </p:cNvPr>
          <p:cNvSpPr>
            <a:spLocks noGrp="1"/>
          </p:cNvSpPr>
          <p:nvPr>
            <p:ph type="ctrTitle"/>
          </p:nvPr>
        </p:nvSpPr>
        <p:spPr>
          <a:xfrm>
            <a:off x="2696382" y="180285"/>
            <a:ext cx="6563121" cy="1338951"/>
          </a:xfrm>
        </p:spPr>
        <p:txBody>
          <a:bodyPr>
            <a:normAutofit/>
          </a:bodyPr>
          <a:lstStyle/>
          <a:p>
            <a:r>
              <a:rPr lang="en-US" sz="6600" dirty="0">
                <a:solidFill>
                  <a:schemeClr val="accent2">
                    <a:alpha val="30000"/>
                  </a:schemeClr>
                </a:solidFill>
              </a:rPr>
              <a:t>Principles</a:t>
            </a:r>
          </a:p>
        </p:txBody>
      </p:sp>
      <p:sp>
        <p:nvSpPr>
          <p:cNvPr id="4" name="Title 4">
            <a:extLst>
              <a:ext uri="{FF2B5EF4-FFF2-40B4-BE49-F238E27FC236}">
                <a16:creationId xmlns:a16="http://schemas.microsoft.com/office/drawing/2014/main" id="{547ADD3D-692A-1C48-BB70-E355B7D28351}"/>
              </a:ext>
            </a:extLst>
          </p:cNvPr>
          <p:cNvSpPr txBox="1">
            <a:spLocks/>
          </p:cNvSpPr>
          <p:nvPr/>
        </p:nvSpPr>
        <p:spPr>
          <a:xfrm>
            <a:off x="683491" y="1920446"/>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6600" dirty="0">
                <a:solidFill>
                  <a:schemeClr val="accent2">
                    <a:lumMod val="75000"/>
                    <a:alpha val="30000"/>
                  </a:schemeClr>
                </a:solidFill>
              </a:rPr>
              <a:t>Better attribution</a:t>
            </a:r>
          </a:p>
          <a:p>
            <a:pPr marL="857250" indent="-857250" algn="l">
              <a:lnSpc>
                <a:spcPct val="100000"/>
              </a:lnSpc>
              <a:buFont typeface="Arial" panose="020B0604020202020204" pitchFamily="34" charset="0"/>
              <a:buChar char="•"/>
            </a:pPr>
            <a:r>
              <a:rPr lang="en-US" sz="6600" b="1" dirty="0">
                <a:solidFill>
                  <a:schemeClr val="accent2">
                    <a:lumMod val="75000"/>
                  </a:schemeClr>
                </a:solidFill>
              </a:rPr>
              <a:t>Protecting app data</a:t>
            </a:r>
          </a:p>
        </p:txBody>
      </p:sp>
    </p:spTree>
    <p:extLst>
      <p:ext uri="{BB962C8B-B14F-4D97-AF65-F5344CB8AC3E}">
        <p14:creationId xmlns:p14="http://schemas.microsoft.com/office/powerpoint/2010/main" val="6289061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4">
            <a:extLst>
              <a:ext uri="{FF2B5EF4-FFF2-40B4-BE49-F238E27FC236}">
                <a16:creationId xmlns:a16="http://schemas.microsoft.com/office/drawing/2014/main" id="{6FD9AB7D-17A6-C448-AAED-2E873B0E978F}"/>
              </a:ext>
            </a:extLst>
          </p:cNvPr>
          <p:cNvSpPr>
            <a:spLocks noGrp="1"/>
          </p:cNvSpPr>
          <p:nvPr>
            <p:ph type="ctrTitle"/>
          </p:nvPr>
        </p:nvSpPr>
        <p:spPr>
          <a:xfrm>
            <a:off x="2696382" y="180285"/>
            <a:ext cx="6563121" cy="1338951"/>
          </a:xfrm>
        </p:spPr>
        <p:txBody>
          <a:bodyPr>
            <a:normAutofit/>
          </a:bodyPr>
          <a:lstStyle/>
          <a:p>
            <a:r>
              <a:rPr lang="en-US" sz="6600" dirty="0">
                <a:solidFill>
                  <a:schemeClr val="accent2">
                    <a:alpha val="30000"/>
                  </a:schemeClr>
                </a:solidFill>
              </a:rPr>
              <a:t>Principles</a:t>
            </a:r>
          </a:p>
        </p:txBody>
      </p:sp>
      <p:sp>
        <p:nvSpPr>
          <p:cNvPr id="4" name="Title 4">
            <a:extLst>
              <a:ext uri="{FF2B5EF4-FFF2-40B4-BE49-F238E27FC236}">
                <a16:creationId xmlns:a16="http://schemas.microsoft.com/office/drawing/2014/main" id="{547ADD3D-692A-1C48-BB70-E355B7D28351}"/>
              </a:ext>
            </a:extLst>
          </p:cNvPr>
          <p:cNvSpPr txBox="1">
            <a:spLocks/>
          </p:cNvSpPr>
          <p:nvPr/>
        </p:nvSpPr>
        <p:spPr>
          <a:xfrm>
            <a:off x="683491" y="1920446"/>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6600" dirty="0">
                <a:solidFill>
                  <a:schemeClr val="accent2">
                    <a:lumMod val="75000"/>
                    <a:alpha val="30000"/>
                  </a:schemeClr>
                </a:solidFill>
              </a:rPr>
              <a:t>Better attribution</a:t>
            </a:r>
          </a:p>
          <a:p>
            <a:pPr marL="857250" indent="-857250" algn="l">
              <a:lnSpc>
                <a:spcPct val="100000"/>
              </a:lnSpc>
              <a:buFont typeface="Arial" panose="020B0604020202020204" pitchFamily="34" charset="0"/>
              <a:buChar char="•"/>
            </a:pPr>
            <a:r>
              <a:rPr lang="en-US" sz="6600" dirty="0">
                <a:solidFill>
                  <a:schemeClr val="accent2">
                    <a:lumMod val="75000"/>
                    <a:alpha val="30000"/>
                  </a:schemeClr>
                </a:solidFill>
              </a:rPr>
              <a:t>Protecting app data</a:t>
            </a:r>
          </a:p>
          <a:p>
            <a:pPr marL="857250" indent="-857250" algn="l">
              <a:lnSpc>
                <a:spcPct val="100000"/>
              </a:lnSpc>
              <a:buFont typeface="Arial" panose="020B0604020202020204" pitchFamily="34" charset="0"/>
              <a:buChar char="•"/>
            </a:pPr>
            <a:r>
              <a:rPr lang="en-US" sz="6600" b="1" dirty="0">
                <a:solidFill>
                  <a:schemeClr val="accent2">
                    <a:lumMod val="75000"/>
                  </a:schemeClr>
                </a:solidFill>
              </a:rPr>
              <a:t>Protecting user data</a:t>
            </a:r>
          </a:p>
        </p:txBody>
      </p:sp>
    </p:spTree>
    <p:extLst>
      <p:ext uri="{BB962C8B-B14F-4D97-AF65-F5344CB8AC3E}">
        <p14:creationId xmlns:p14="http://schemas.microsoft.com/office/powerpoint/2010/main" val="18888725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092667-A7DE-124C-AF74-60F1411826DB}"/>
              </a:ext>
            </a:extLst>
          </p:cNvPr>
          <p:cNvSpPr>
            <a:spLocks noGrp="1"/>
          </p:cNvSpPr>
          <p:nvPr>
            <p:ph type="ctrTitle"/>
          </p:nvPr>
        </p:nvSpPr>
        <p:spPr>
          <a:xfrm>
            <a:off x="816466" y="2861441"/>
            <a:ext cx="10559063" cy="1135118"/>
          </a:xfrm>
        </p:spPr>
        <p:txBody>
          <a:bodyPr>
            <a:normAutofit/>
          </a:bodyPr>
          <a:lstStyle/>
          <a:p>
            <a:r>
              <a:rPr lang="en-US" sz="6600" b="1" dirty="0">
                <a:solidFill>
                  <a:schemeClr val="accent5"/>
                </a:solidFill>
              </a:rPr>
              <a:t>Data persistence in Android</a:t>
            </a:r>
          </a:p>
        </p:txBody>
      </p:sp>
    </p:spTree>
    <p:extLst>
      <p:ext uri="{BB962C8B-B14F-4D97-AF65-F5344CB8AC3E}">
        <p14:creationId xmlns:p14="http://schemas.microsoft.com/office/powerpoint/2010/main" val="20356223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1920446"/>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6600" b="1" dirty="0">
                <a:solidFill>
                  <a:schemeClr val="accent5"/>
                </a:solidFill>
              </a:rPr>
              <a:t>App-specific storage</a:t>
            </a:r>
          </a:p>
        </p:txBody>
      </p:sp>
    </p:spTree>
    <p:extLst>
      <p:ext uri="{BB962C8B-B14F-4D97-AF65-F5344CB8AC3E}">
        <p14:creationId xmlns:p14="http://schemas.microsoft.com/office/powerpoint/2010/main" val="26684555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1920446"/>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6600" dirty="0">
                <a:solidFill>
                  <a:schemeClr val="accent5">
                    <a:alpha val="30000"/>
                  </a:schemeClr>
                </a:solidFill>
              </a:rPr>
              <a:t>App-specific storage</a:t>
            </a:r>
          </a:p>
          <a:p>
            <a:pPr marL="857250" indent="-857250" algn="l">
              <a:lnSpc>
                <a:spcPct val="100000"/>
              </a:lnSpc>
              <a:buFont typeface="Arial" panose="020B0604020202020204" pitchFamily="34" charset="0"/>
              <a:buChar char="•"/>
            </a:pPr>
            <a:r>
              <a:rPr lang="en-US" sz="6600" b="1" dirty="0">
                <a:solidFill>
                  <a:schemeClr val="accent5"/>
                </a:solidFill>
              </a:rPr>
              <a:t>Shared storage</a:t>
            </a:r>
          </a:p>
        </p:txBody>
      </p:sp>
    </p:spTree>
    <p:extLst>
      <p:ext uri="{BB962C8B-B14F-4D97-AF65-F5344CB8AC3E}">
        <p14:creationId xmlns:p14="http://schemas.microsoft.com/office/powerpoint/2010/main" val="18194996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092667-A7DE-124C-AF74-60F1411826DB}"/>
              </a:ext>
            </a:extLst>
          </p:cNvPr>
          <p:cNvSpPr>
            <a:spLocks noGrp="1"/>
          </p:cNvSpPr>
          <p:nvPr>
            <p:ph type="ctrTitle"/>
          </p:nvPr>
        </p:nvSpPr>
        <p:spPr>
          <a:xfrm>
            <a:off x="1064604" y="2750563"/>
            <a:ext cx="10559063" cy="1135118"/>
          </a:xfrm>
        </p:spPr>
        <p:txBody>
          <a:bodyPr>
            <a:normAutofit/>
          </a:bodyPr>
          <a:lstStyle/>
          <a:p>
            <a:r>
              <a:rPr lang="en-US" sz="6600" dirty="0">
                <a:solidFill>
                  <a:schemeClr val="accent5">
                    <a:alpha val="30000"/>
                  </a:schemeClr>
                </a:solidFill>
              </a:rPr>
              <a:t>How do we maintain the </a:t>
            </a:r>
            <a:r>
              <a:rPr lang="en-US" sz="6600" b="1" dirty="0">
                <a:solidFill>
                  <a:schemeClr val="accent5"/>
                </a:solidFill>
              </a:rPr>
              <a:t>data</a:t>
            </a:r>
          </a:p>
        </p:txBody>
      </p:sp>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Tree>
    <p:extLst>
      <p:ext uri="{BB962C8B-B14F-4D97-AF65-F5344CB8AC3E}">
        <p14:creationId xmlns:p14="http://schemas.microsoft.com/office/powerpoint/2010/main" val="18351439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1920446"/>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6600" dirty="0">
                <a:solidFill>
                  <a:schemeClr val="accent5">
                    <a:alpha val="30000"/>
                  </a:schemeClr>
                </a:solidFill>
              </a:rPr>
              <a:t>App-specific storage</a:t>
            </a:r>
          </a:p>
          <a:p>
            <a:pPr marL="857250" indent="-857250" algn="l">
              <a:lnSpc>
                <a:spcPct val="100000"/>
              </a:lnSpc>
              <a:buFont typeface="Arial" panose="020B0604020202020204" pitchFamily="34" charset="0"/>
              <a:buChar char="•"/>
            </a:pPr>
            <a:r>
              <a:rPr lang="en-US" sz="6600" dirty="0">
                <a:solidFill>
                  <a:schemeClr val="accent5">
                    <a:alpha val="30000"/>
                  </a:schemeClr>
                </a:solidFill>
              </a:rPr>
              <a:t>Shared storage</a:t>
            </a:r>
          </a:p>
          <a:p>
            <a:pPr marL="857250" indent="-857250" algn="l">
              <a:lnSpc>
                <a:spcPct val="100000"/>
              </a:lnSpc>
              <a:buFont typeface="Arial" panose="020B0604020202020204" pitchFamily="34" charset="0"/>
              <a:buChar char="•"/>
            </a:pPr>
            <a:r>
              <a:rPr lang="en-US" sz="6600" b="1" dirty="0">
                <a:solidFill>
                  <a:schemeClr val="accent5"/>
                </a:solidFill>
              </a:rPr>
              <a:t>Preferences</a:t>
            </a:r>
          </a:p>
        </p:txBody>
      </p:sp>
    </p:spTree>
    <p:extLst>
      <p:ext uri="{BB962C8B-B14F-4D97-AF65-F5344CB8AC3E}">
        <p14:creationId xmlns:p14="http://schemas.microsoft.com/office/powerpoint/2010/main" val="28076939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1920446"/>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6600" dirty="0">
                <a:solidFill>
                  <a:schemeClr val="accent5">
                    <a:alpha val="30000"/>
                  </a:schemeClr>
                </a:solidFill>
              </a:rPr>
              <a:t>App-specific storage</a:t>
            </a:r>
          </a:p>
          <a:p>
            <a:pPr marL="857250" indent="-857250" algn="l">
              <a:lnSpc>
                <a:spcPct val="100000"/>
              </a:lnSpc>
              <a:buFont typeface="Arial" panose="020B0604020202020204" pitchFamily="34" charset="0"/>
              <a:buChar char="•"/>
            </a:pPr>
            <a:r>
              <a:rPr lang="en-US" sz="6600" dirty="0">
                <a:solidFill>
                  <a:schemeClr val="accent5">
                    <a:alpha val="30000"/>
                  </a:schemeClr>
                </a:solidFill>
              </a:rPr>
              <a:t>Shared storage</a:t>
            </a:r>
          </a:p>
          <a:p>
            <a:pPr marL="857250" indent="-857250" algn="l">
              <a:lnSpc>
                <a:spcPct val="100000"/>
              </a:lnSpc>
              <a:buFont typeface="Arial" panose="020B0604020202020204" pitchFamily="34" charset="0"/>
              <a:buChar char="•"/>
            </a:pPr>
            <a:r>
              <a:rPr lang="en-US" sz="6600" dirty="0">
                <a:solidFill>
                  <a:schemeClr val="accent5">
                    <a:alpha val="30000"/>
                  </a:schemeClr>
                </a:solidFill>
              </a:rPr>
              <a:t>Preferences</a:t>
            </a:r>
          </a:p>
          <a:p>
            <a:pPr marL="857250" indent="-857250" algn="l">
              <a:lnSpc>
                <a:spcPct val="100000"/>
              </a:lnSpc>
              <a:buFont typeface="Arial" panose="020B0604020202020204" pitchFamily="34" charset="0"/>
              <a:buChar char="•"/>
            </a:pPr>
            <a:r>
              <a:rPr lang="en-US" sz="6600" b="1" dirty="0">
                <a:solidFill>
                  <a:schemeClr val="accent5"/>
                </a:solidFill>
              </a:rPr>
              <a:t>Database</a:t>
            </a:r>
          </a:p>
        </p:txBody>
      </p:sp>
    </p:spTree>
    <p:extLst>
      <p:ext uri="{BB962C8B-B14F-4D97-AF65-F5344CB8AC3E}">
        <p14:creationId xmlns:p14="http://schemas.microsoft.com/office/powerpoint/2010/main" val="64942071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3887048" y="2683115"/>
            <a:ext cx="4417899" cy="1491769"/>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US" sz="6600" b="1" dirty="0">
                <a:solidFill>
                  <a:schemeClr val="accent5"/>
                </a:solidFill>
              </a:rPr>
              <a:t>Permissions</a:t>
            </a:r>
          </a:p>
        </p:txBody>
      </p:sp>
    </p:spTree>
    <p:extLst>
      <p:ext uri="{BB962C8B-B14F-4D97-AF65-F5344CB8AC3E}">
        <p14:creationId xmlns:p14="http://schemas.microsoft.com/office/powerpoint/2010/main" val="493428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0237977" cy="1820269"/>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50000"/>
              </a:lnSpc>
              <a:buFont typeface="Arial" panose="020B0604020202020204" pitchFamily="34" charset="0"/>
              <a:buChar char="•"/>
            </a:pPr>
            <a:r>
              <a:rPr lang="en-US" sz="4400" dirty="0">
                <a:solidFill>
                  <a:srgbClr val="0070C0"/>
                </a:solidFill>
              </a:rPr>
              <a:t>READ_EXTERNAL_STORAGE </a:t>
            </a:r>
          </a:p>
        </p:txBody>
      </p:sp>
    </p:spTree>
    <p:extLst>
      <p:ext uri="{BB962C8B-B14F-4D97-AF65-F5344CB8AC3E}">
        <p14:creationId xmlns:p14="http://schemas.microsoft.com/office/powerpoint/2010/main" val="30003937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0237977" cy="1820269"/>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50000"/>
              </a:lnSpc>
              <a:buFont typeface="Arial" panose="020B0604020202020204" pitchFamily="34" charset="0"/>
              <a:buChar char="•"/>
            </a:pPr>
            <a:r>
              <a:rPr lang="en-US" sz="4400" dirty="0">
                <a:solidFill>
                  <a:srgbClr val="0070C0">
                    <a:alpha val="30000"/>
                  </a:srgbClr>
                </a:solidFill>
              </a:rPr>
              <a:t>READ_EXTERNAL_STORAGE </a:t>
            </a:r>
          </a:p>
          <a:p>
            <a:pPr marL="857250" indent="-857250" algn="l">
              <a:lnSpc>
                <a:spcPct val="150000"/>
              </a:lnSpc>
              <a:buFont typeface="Arial" panose="020B0604020202020204" pitchFamily="34" charset="0"/>
              <a:buChar char="•"/>
            </a:pPr>
            <a:r>
              <a:rPr lang="en-US" sz="4400" dirty="0">
                <a:solidFill>
                  <a:srgbClr val="0070C0"/>
                </a:solidFill>
              </a:rPr>
              <a:t>WRITE_EXTERNAL_STORAGE</a:t>
            </a:r>
          </a:p>
        </p:txBody>
      </p:sp>
    </p:spTree>
    <p:extLst>
      <p:ext uri="{BB962C8B-B14F-4D97-AF65-F5344CB8AC3E}">
        <p14:creationId xmlns:p14="http://schemas.microsoft.com/office/powerpoint/2010/main" val="40516338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0237977" cy="1820269"/>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50000"/>
              </a:lnSpc>
              <a:buFont typeface="Arial" panose="020B0604020202020204" pitchFamily="34" charset="0"/>
              <a:buChar char="•"/>
            </a:pPr>
            <a:r>
              <a:rPr lang="en-US" sz="4400" dirty="0">
                <a:solidFill>
                  <a:srgbClr val="0070C0">
                    <a:alpha val="30000"/>
                  </a:srgbClr>
                </a:solidFill>
              </a:rPr>
              <a:t>READ_EXTERNAL_STORAGE </a:t>
            </a:r>
          </a:p>
          <a:p>
            <a:pPr marL="857250" indent="-857250" algn="l">
              <a:lnSpc>
                <a:spcPct val="150000"/>
              </a:lnSpc>
              <a:buFont typeface="Arial" panose="020B0604020202020204" pitchFamily="34" charset="0"/>
              <a:buChar char="•"/>
            </a:pPr>
            <a:r>
              <a:rPr lang="en-US" sz="4400" dirty="0">
                <a:solidFill>
                  <a:srgbClr val="0070C0">
                    <a:alpha val="30000"/>
                  </a:srgbClr>
                </a:solidFill>
              </a:rPr>
              <a:t>WRITE_EXTERNAL_STORAGE</a:t>
            </a:r>
          </a:p>
          <a:p>
            <a:pPr marL="857250" indent="-857250" algn="l">
              <a:lnSpc>
                <a:spcPct val="150000"/>
              </a:lnSpc>
              <a:buFont typeface="Arial" panose="020B0604020202020204" pitchFamily="34" charset="0"/>
              <a:buChar char="•"/>
            </a:pPr>
            <a:r>
              <a:rPr lang="en-US" sz="4400" dirty="0">
                <a:solidFill>
                  <a:srgbClr val="0070C0"/>
                </a:solidFill>
              </a:rPr>
              <a:t>MANAGE_EXTERNAL_STORAGE</a:t>
            </a:r>
          </a:p>
        </p:txBody>
      </p:sp>
    </p:spTree>
    <p:extLst>
      <p:ext uri="{BB962C8B-B14F-4D97-AF65-F5344CB8AC3E}">
        <p14:creationId xmlns:p14="http://schemas.microsoft.com/office/powerpoint/2010/main" val="970860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0237977" cy="367198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4400" dirty="0">
                <a:solidFill>
                  <a:srgbClr val="0070C0"/>
                </a:solidFill>
              </a:rPr>
              <a:t>Login account</a:t>
            </a:r>
          </a:p>
        </p:txBody>
      </p:sp>
    </p:spTree>
    <p:extLst>
      <p:ext uri="{BB962C8B-B14F-4D97-AF65-F5344CB8AC3E}">
        <p14:creationId xmlns:p14="http://schemas.microsoft.com/office/powerpoint/2010/main" val="32321047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0237977" cy="367198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4400" dirty="0">
                <a:solidFill>
                  <a:srgbClr val="0070C0"/>
                </a:solidFill>
              </a:rPr>
              <a:t>Login account =&gt; </a:t>
            </a:r>
            <a:r>
              <a:rPr lang="en-US" sz="4400" b="1" dirty="0">
                <a:solidFill>
                  <a:schemeClr val="accent6"/>
                </a:solidFill>
              </a:rPr>
              <a:t>preferences</a:t>
            </a:r>
          </a:p>
        </p:txBody>
      </p:sp>
    </p:spTree>
    <p:extLst>
      <p:ext uri="{BB962C8B-B14F-4D97-AF65-F5344CB8AC3E}">
        <p14:creationId xmlns:p14="http://schemas.microsoft.com/office/powerpoint/2010/main" val="29739178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0237977" cy="367198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4400" dirty="0">
                <a:solidFill>
                  <a:srgbClr val="0070C0"/>
                </a:solidFill>
              </a:rPr>
              <a:t>Login account</a:t>
            </a:r>
          </a:p>
          <a:p>
            <a:pPr marL="857250" indent="-857250" algn="l">
              <a:lnSpc>
                <a:spcPct val="100000"/>
              </a:lnSpc>
              <a:buFont typeface="Arial" panose="020B0604020202020204" pitchFamily="34" charset="0"/>
              <a:buChar char="•"/>
            </a:pPr>
            <a:r>
              <a:rPr lang="en-US" sz="4400" dirty="0">
                <a:solidFill>
                  <a:srgbClr val="0070C0"/>
                </a:solidFill>
              </a:rPr>
              <a:t>Application settings</a:t>
            </a:r>
            <a:endParaRPr lang="en-US" sz="4400" b="1" dirty="0">
              <a:solidFill>
                <a:srgbClr val="0070C0"/>
              </a:solidFill>
            </a:endParaRPr>
          </a:p>
        </p:txBody>
      </p:sp>
    </p:spTree>
    <p:extLst>
      <p:ext uri="{BB962C8B-B14F-4D97-AF65-F5344CB8AC3E}">
        <p14:creationId xmlns:p14="http://schemas.microsoft.com/office/powerpoint/2010/main" val="13590277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0237977" cy="367198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4400" dirty="0">
                <a:solidFill>
                  <a:srgbClr val="0070C0"/>
                </a:solidFill>
              </a:rPr>
              <a:t>Login account</a:t>
            </a:r>
          </a:p>
          <a:p>
            <a:pPr marL="857250" indent="-857250" algn="l">
              <a:lnSpc>
                <a:spcPct val="100000"/>
              </a:lnSpc>
              <a:buFont typeface="Arial" panose="020B0604020202020204" pitchFamily="34" charset="0"/>
              <a:buChar char="•"/>
            </a:pPr>
            <a:r>
              <a:rPr lang="en-US" sz="4400" dirty="0">
                <a:solidFill>
                  <a:srgbClr val="0070C0"/>
                </a:solidFill>
              </a:rPr>
              <a:t>Application settings =&gt; </a:t>
            </a:r>
            <a:r>
              <a:rPr lang="en-US" sz="4400" b="1" dirty="0">
                <a:solidFill>
                  <a:schemeClr val="accent6"/>
                </a:solidFill>
              </a:rPr>
              <a:t>preferences</a:t>
            </a:r>
          </a:p>
        </p:txBody>
      </p:sp>
    </p:spTree>
    <p:extLst>
      <p:ext uri="{BB962C8B-B14F-4D97-AF65-F5344CB8AC3E}">
        <p14:creationId xmlns:p14="http://schemas.microsoft.com/office/powerpoint/2010/main" val="3589314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2396837"/>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6600" b="1" dirty="0">
                <a:solidFill>
                  <a:schemeClr val="accent5"/>
                </a:solidFill>
              </a:rPr>
              <a:t>How much space does your data require?</a:t>
            </a:r>
          </a:p>
        </p:txBody>
      </p:sp>
    </p:spTree>
    <p:extLst>
      <p:ext uri="{BB962C8B-B14F-4D97-AF65-F5344CB8AC3E}">
        <p14:creationId xmlns:p14="http://schemas.microsoft.com/office/powerpoint/2010/main" val="42315997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0237977" cy="367198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4400" dirty="0">
                <a:solidFill>
                  <a:srgbClr val="0070C0"/>
                </a:solidFill>
              </a:rPr>
              <a:t>Login account</a:t>
            </a:r>
          </a:p>
          <a:p>
            <a:pPr marL="857250" indent="-857250" algn="l">
              <a:lnSpc>
                <a:spcPct val="100000"/>
              </a:lnSpc>
              <a:buFont typeface="Arial" panose="020B0604020202020204" pitchFamily="34" charset="0"/>
              <a:buChar char="•"/>
            </a:pPr>
            <a:r>
              <a:rPr lang="en-US" sz="4400" dirty="0">
                <a:solidFill>
                  <a:srgbClr val="0070C0"/>
                </a:solidFill>
              </a:rPr>
              <a:t>Application settings</a:t>
            </a:r>
          </a:p>
          <a:p>
            <a:pPr marL="857250" indent="-857250" algn="l">
              <a:lnSpc>
                <a:spcPct val="100000"/>
              </a:lnSpc>
              <a:buFont typeface="Arial" panose="020B0604020202020204" pitchFamily="34" charset="0"/>
              <a:buChar char="•"/>
            </a:pPr>
            <a:r>
              <a:rPr lang="en-US" sz="4400" dirty="0">
                <a:solidFill>
                  <a:srgbClr val="0070C0"/>
                </a:solidFill>
              </a:rPr>
              <a:t>Camera, Gallery, and sounds</a:t>
            </a:r>
          </a:p>
        </p:txBody>
      </p:sp>
    </p:spTree>
    <p:extLst>
      <p:ext uri="{BB962C8B-B14F-4D97-AF65-F5344CB8AC3E}">
        <p14:creationId xmlns:p14="http://schemas.microsoft.com/office/powerpoint/2010/main" val="3727797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1088576" cy="367198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4400" dirty="0">
                <a:solidFill>
                  <a:srgbClr val="0070C0"/>
                </a:solidFill>
              </a:rPr>
              <a:t>Login account</a:t>
            </a:r>
          </a:p>
          <a:p>
            <a:pPr marL="857250" indent="-857250" algn="l">
              <a:lnSpc>
                <a:spcPct val="100000"/>
              </a:lnSpc>
              <a:buFont typeface="Arial" panose="020B0604020202020204" pitchFamily="34" charset="0"/>
              <a:buChar char="•"/>
            </a:pPr>
            <a:r>
              <a:rPr lang="en-US" sz="4400" dirty="0">
                <a:solidFill>
                  <a:srgbClr val="0070C0"/>
                </a:solidFill>
              </a:rPr>
              <a:t>Application settings</a:t>
            </a:r>
          </a:p>
          <a:p>
            <a:pPr marL="857250" indent="-857250" algn="l">
              <a:lnSpc>
                <a:spcPct val="100000"/>
              </a:lnSpc>
              <a:buFont typeface="Arial" panose="020B0604020202020204" pitchFamily="34" charset="0"/>
              <a:buChar char="•"/>
            </a:pPr>
            <a:r>
              <a:rPr lang="en-US" sz="4400" dirty="0">
                <a:solidFill>
                  <a:srgbClr val="0070C0"/>
                </a:solidFill>
              </a:rPr>
              <a:t>Camera, Gallery, and sounds =&gt; </a:t>
            </a:r>
            <a:r>
              <a:rPr lang="en-US" sz="4400" b="1" dirty="0">
                <a:solidFill>
                  <a:schemeClr val="accent6"/>
                </a:solidFill>
              </a:rPr>
              <a:t>External</a:t>
            </a:r>
          </a:p>
        </p:txBody>
      </p:sp>
    </p:spTree>
    <p:extLst>
      <p:ext uri="{BB962C8B-B14F-4D97-AF65-F5344CB8AC3E}">
        <p14:creationId xmlns:p14="http://schemas.microsoft.com/office/powerpoint/2010/main" val="377831044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1088576" cy="367198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4400" dirty="0">
                <a:solidFill>
                  <a:srgbClr val="0070C0"/>
                </a:solidFill>
              </a:rPr>
              <a:t>Login account</a:t>
            </a:r>
          </a:p>
          <a:p>
            <a:pPr marL="857250" indent="-857250" algn="l">
              <a:lnSpc>
                <a:spcPct val="100000"/>
              </a:lnSpc>
              <a:buFont typeface="Arial" panose="020B0604020202020204" pitchFamily="34" charset="0"/>
              <a:buChar char="•"/>
            </a:pPr>
            <a:r>
              <a:rPr lang="en-US" sz="4400" dirty="0">
                <a:solidFill>
                  <a:srgbClr val="0070C0"/>
                </a:solidFill>
              </a:rPr>
              <a:t>Application settings</a:t>
            </a:r>
          </a:p>
          <a:p>
            <a:pPr marL="857250" indent="-857250" algn="l">
              <a:lnSpc>
                <a:spcPct val="100000"/>
              </a:lnSpc>
              <a:buFont typeface="Arial" panose="020B0604020202020204" pitchFamily="34" charset="0"/>
              <a:buChar char="•"/>
            </a:pPr>
            <a:r>
              <a:rPr lang="en-US" sz="4400" dirty="0">
                <a:solidFill>
                  <a:srgbClr val="0070C0"/>
                </a:solidFill>
              </a:rPr>
              <a:t>Camera, Gallery, and sounds</a:t>
            </a:r>
          </a:p>
          <a:p>
            <a:pPr marL="857250" indent="-857250" algn="l">
              <a:lnSpc>
                <a:spcPct val="100000"/>
              </a:lnSpc>
              <a:buFont typeface="Arial" panose="020B0604020202020204" pitchFamily="34" charset="0"/>
              <a:buChar char="•"/>
            </a:pPr>
            <a:r>
              <a:rPr lang="en-US" sz="4400" dirty="0">
                <a:solidFill>
                  <a:srgbClr val="0070C0"/>
                </a:solidFill>
              </a:rPr>
              <a:t>Encryption</a:t>
            </a:r>
          </a:p>
        </p:txBody>
      </p:sp>
    </p:spTree>
    <p:extLst>
      <p:ext uri="{BB962C8B-B14F-4D97-AF65-F5344CB8AC3E}">
        <p14:creationId xmlns:p14="http://schemas.microsoft.com/office/powerpoint/2010/main" val="12602369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1088576" cy="367198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4400" dirty="0">
                <a:solidFill>
                  <a:srgbClr val="0070C0"/>
                </a:solidFill>
              </a:rPr>
              <a:t>Login account</a:t>
            </a:r>
          </a:p>
          <a:p>
            <a:pPr marL="857250" indent="-857250" algn="l">
              <a:lnSpc>
                <a:spcPct val="100000"/>
              </a:lnSpc>
              <a:buFont typeface="Arial" panose="020B0604020202020204" pitchFamily="34" charset="0"/>
              <a:buChar char="•"/>
            </a:pPr>
            <a:r>
              <a:rPr lang="en-US" sz="4400" dirty="0">
                <a:solidFill>
                  <a:srgbClr val="0070C0"/>
                </a:solidFill>
              </a:rPr>
              <a:t>Application settings</a:t>
            </a:r>
          </a:p>
          <a:p>
            <a:pPr marL="857250" indent="-857250" algn="l">
              <a:lnSpc>
                <a:spcPct val="100000"/>
              </a:lnSpc>
              <a:buFont typeface="Arial" panose="020B0604020202020204" pitchFamily="34" charset="0"/>
              <a:buChar char="•"/>
            </a:pPr>
            <a:r>
              <a:rPr lang="en-US" sz="4400" dirty="0">
                <a:solidFill>
                  <a:srgbClr val="0070C0"/>
                </a:solidFill>
              </a:rPr>
              <a:t>Camera, Gallery, and sounds</a:t>
            </a:r>
          </a:p>
          <a:p>
            <a:pPr marL="857250" indent="-857250" algn="l">
              <a:lnSpc>
                <a:spcPct val="100000"/>
              </a:lnSpc>
              <a:buFont typeface="Arial" panose="020B0604020202020204" pitchFamily="34" charset="0"/>
              <a:buChar char="•"/>
            </a:pPr>
            <a:r>
              <a:rPr lang="en-US" sz="4400" dirty="0">
                <a:solidFill>
                  <a:srgbClr val="0070C0"/>
                </a:solidFill>
              </a:rPr>
              <a:t>Encryption =&gt; </a:t>
            </a:r>
            <a:r>
              <a:rPr lang="en-US" sz="4400" b="1" dirty="0">
                <a:solidFill>
                  <a:schemeClr val="accent6"/>
                </a:solidFill>
              </a:rPr>
              <a:t>Internal</a:t>
            </a:r>
          </a:p>
        </p:txBody>
      </p:sp>
    </p:spTree>
    <p:extLst>
      <p:ext uri="{BB962C8B-B14F-4D97-AF65-F5344CB8AC3E}">
        <p14:creationId xmlns:p14="http://schemas.microsoft.com/office/powerpoint/2010/main" val="242368631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0237977" cy="367198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4400" dirty="0">
                <a:solidFill>
                  <a:srgbClr val="0070C0"/>
                </a:solidFill>
              </a:rPr>
              <a:t>Login account</a:t>
            </a:r>
          </a:p>
          <a:p>
            <a:pPr marL="857250" indent="-857250" algn="l">
              <a:lnSpc>
                <a:spcPct val="100000"/>
              </a:lnSpc>
              <a:buFont typeface="Arial" panose="020B0604020202020204" pitchFamily="34" charset="0"/>
              <a:buChar char="•"/>
            </a:pPr>
            <a:r>
              <a:rPr lang="en-US" sz="4400" dirty="0">
                <a:solidFill>
                  <a:srgbClr val="0070C0"/>
                </a:solidFill>
              </a:rPr>
              <a:t>Application settings</a:t>
            </a:r>
          </a:p>
          <a:p>
            <a:pPr marL="857250" indent="-857250" algn="l">
              <a:lnSpc>
                <a:spcPct val="100000"/>
              </a:lnSpc>
              <a:buFont typeface="Arial" panose="020B0604020202020204" pitchFamily="34" charset="0"/>
              <a:buChar char="•"/>
            </a:pPr>
            <a:r>
              <a:rPr lang="en-US" sz="4400" dirty="0">
                <a:solidFill>
                  <a:srgbClr val="0070C0"/>
                </a:solidFill>
              </a:rPr>
              <a:t>Camera, Gallery, and sounds</a:t>
            </a:r>
          </a:p>
          <a:p>
            <a:pPr marL="857250" indent="-857250" algn="l">
              <a:lnSpc>
                <a:spcPct val="100000"/>
              </a:lnSpc>
              <a:buFont typeface="Arial" panose="020B0604020202020204" pitchFamily="34" charset="0"/>
              <a:buChar char="•"/>
            </a:pPr>
            <a:r>
              <a:rPr lang="en-US" sz="4400" dirty="0">
                <a:solidFill>
                  <a:srgbClr val="0070C0"/>
                </a:solidFill>
              </a:rPr>
              <a:t>Encryption</a:t>
            </a:r>
          </a:p>
          <a:p>
            <a:pPr marL="857250" indent="-857250" algn="l">
              <a:lnSpc>
                <a:spcPct val="100000"/>
              </a:lnSpc>
              <a:buFont typeface="Arial" panose="020B0604020202020204" pitchFamily="34" charset="0"/>
              <a:buChar char="•"/>
            </a:pPr>
            <a:r>
              <a:rPr lang="en-US" sz="4400" dirty="0">
                <a:solidFill>
                  <a:srgbClr val="0070C0"/>
                </a:solidFill>
              </a:rPr>
              <a:t>Large data</a:t>
            </a:r>
          </a:p>
        </p:txBody>
      </p:sp>
    </p:spTree>
    <p:extLst>
      <p:ext uri="{BB962C8B-B14F-4D97-AF65-F5344CB8AC3E}">
        <p14:creationId xmlns:p14="http://schemas.microsoft.com/office/powerpoint/2010/main" val="259015269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0237977" cy="367198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4400" dirty="0">
                <a:solidFill>
                  <a:srgbClr val="0070C0"/>
                </a:solidFill>
              </a:rPr>
              <a:t>Login account</a:t>
            </a:r>
          </a:p>
          <a:p>
            <a:pPr marL="857250" indent="-857250" algn="l">
              <a:lnSpc>
                <a:spcPct val="100000"/>
              </a:lnSpc>
              <a:buFont typeface="Arial" panose="020B0604020202020204" pitchFamily="34" charset="0"/>
              <a:buChar char="•"/>
            </a:pPr>
            <a:r>
              <a:rPr lang="en-US" sz="4400" dirty="0">
                <a:solidFill>
                  <a:srgbClr val="0070C0"/>
                </a:solidFill>
              </a:rPr>
              <a:t>Application settings</a:t>
            </a:r>
          </a:p>
          <a:p>
            <a:pPr marL="857250" indent="-857250" algn="l">
              <a:lnSpc>
                <a:spcPct val="100000"/>
              </a:lnSpc>
              <a:buFont typeface="Arial" panose="020B0604020202020204" pitchFamily="34" charset="0"/>
              <a:buChar char="•"/>
            </a:pPr>
            <a:r>
              <a:rPr lang="en-US" sz="4400" dirty="0">
                <a:solidFill>
                  <a:srgbClr val="0070C0"/>
                </a:solidFill>
              </a:rPr>
              <a:t>Camera, Gallery, and sounds</a:t>
            </a:r>
          </a:p>
          <a:p>
            <a:pPr marL="857250" indent="-857250" algn="l">
              <a:lnSpc>
                <a:spcPct val="100000"/>
              </a:lnSpc>
              <a:buFont typeface="Arial" panose="020B0604020202020204" pitchFamily="34" charset="0"/>
              <a:buChar char="•"/>
            </a:pPr>
            <a:r>
              <a:rPr lang="en-US" sz="4400" dirty="0">
                <a:solidFill>
                  <a:srgbClr val="0070C0"/>
                </a:solidFill>
              </a:rPr>
              <a:t>Encryption</a:t>
            </a:r>
          </a:p>
          <a:p>
            <a:pPr marL="857250" indent="-857250" algn="l">
              <a:lnSpc>
                <a:spcPct val="100000"/>
              </a:lnSpc>
              <a:buFont typeface="Arial" panose="020B0604020202020204" pitchFamily="34" charset="0"/>
              <a:buChar char="•"/>
            </a:pPr>
            <a:r>
              <a:rPr lang="en-US" sz="4400" dirty="0">
                <a:solidFill>
                  <a:srgbClr val="0070C0"/>
                </a:solidFill>
              </a:rPr>
              <a:t>Large data =&gt; </a:t>
            </a:r>
            <a:r>
              <a:rPr lang="en-US" sz="4400" b="1" dirty="0">
                <a:solidFill>
                  <a:schemeClr val="accent6"/>
                </a:solidFill>
              </a:rPr>
              <a:t>Database</a:t>
            </a:r>
          </a:p>
        </p:txBody>
      </p:sp>
    </p:spTree>
    <p:extLst>
      <p:ext uri="{BB962C8B-B14F-4D97-AF65-F5344CB8AC3E}">
        <p14:creationId xmlns:p14="http://schemas.microsoft.com/office/powerpoint/2010/main" val="118052150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092667-A7DE-124C-AF74-60F1411826DB}"/>
              </a:ext>
            </a:extLst>
          </p:cNvPr>
          <p:cNvSpPr>
            <a:spLocks noGrp="1"/>
          </p:cNvSpPr>
          <p:nvPr>
            <p:ph type="ctrTitle"/>
          </p:nvPr>
        </p:nvSpPr>
        <p:spPr>
          <a:xfrm>
            <a:off x="816466" y="2861441"/>
            <a:ext cx="10559063" cy="1135118"/>
          </a:xfrm>
        </p:spPr>
        <p:txBody>
          <a:bodyPr>
            <a:normAutofit/>
          </a:bodyPr>
          <a:lstStyle/>
          <a:p>
            <a:r>
              <a:rPr lang="en-US" sz="6600" b="1" dirty="0">
                <a:solidFill>
                  <a:schemeClr val="accent5"/>
                </a:solidFill>
              </a:rPr>
              <a:t>Related topics</a:t>
            </a:r>
          </a:p>
        </p:txBody>
      </p:sp>
    </p:spTree>
    <p:extLst>
      <p:ext uri="{BB962C8B-B14F-4D97-AF65-F5344CB8AC3E}">
        <p14:creationId xmlns:p14="http://schemas.microsoft.com/office/powerpoint/2010/main" val="401353888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solidFill>
                  <a:schemeClr val="accent5">
                    <a:alpha val="30000"/>
                  </a:schemeClr>
                </a:solidFill>
              </a:rPr>
              <a:t>Related topics</a:t>
            </a:r>
            <a:endParaRPr lang="en-US" dirty="0">
              <a:solidFill>
                <a:schemeClr val="accent5">
                  <a:alpha val="30000"/>
                </a:schemeClr>
              </a:solidFill>
              <a:latin typeface="+mn-lt"/>
            </a:endParaRP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827653" y="2511099"/>
            <a:ext cx="10237977" cy="367198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4400" dirty="0" err="1">
                <a:solidFill>
                  <a:srgbClr val="0070C0"/>
                </a:solidFill>
              </a:rPr>
              <a:t>MediaStore</a:t>
            </a:r>
            <a:endParaRPr lang="en-US" sz="4400" dirty="0">
              <a:solidFill>
                <a:srgbClr val="0070C0"/>
              </a:solidFill>
            </a:endParaRPr>
          </a:p>
          <a:p>
            <a:pPr marL="857250" indent="-857250" algn="l">
              <a:lnSpc>
                <a:spcPct val="100000"/>
              </a:lnSpc>
              <a:buFont typeface="Arial" panose="020B0604020202020204" pitchFamily="34" charset="0"/>
              <a:buChar char="•"/>
            </a:pPr>
            <a:r>
              <a:rPr lang="en-US" sz="4400" dirty="0">
                <a:solidFill>
                  <a:srgbClr val="0070C0"/>
                </a:solidFill>
              </a:rPr>
              <a:t>Backup and restore</a:t>
            </a:r>
          </a:p>
          <a:p>
            <a:pPr marL="857250" indent="-857250" algn="l">
              <a:lnSpc>
                <a:spcPct val="100000"/>
              </a:lnSpc>
              <a:buFont typeface="Arial" panose="020B0604020202020204" pitchFamily="34" charset="0"/>
              <a:buChar char="•"/>
            </a:pPr>
            <a:r>
              <a:rPr lang="en-US" sz="4400" dirty="0">
                <a:solidFill>
                  <a:srgbClr val="0070C0"/>
                </a:solidFill>
              </a:rPr>
              <a:t>Document management app</a:t>
            </a:r>
          </a:p>
          <a:p>
            <a:pPr marL="857250" indent="-857250" algn="l">
              <a:lnSpc>
                <a:spcPct val="100000"/>
              </a:lnSpc>
              <a:buFont typeface="Arial" panose="020B0604020202020204" pitchFamily="34" charset="0"/>
              <a:buChar char="•"/>
            </a:pPr>
            <a:r>
              <a:rPr lang="en-US" sz="4400" dirty="0">
                <a:solidFill>
                  <a:srgbClr val="0070C0"/>
                </a:solidFill>
              </a:rPr>
              <a:t>Shared datasets</a:t>
            </a:r>
          </a:p>
        </p:txBody>
      </p:sp>
    </p:spTree>
    <p:extLst>
      <p:ext uri="{BB962C8B-B14F-4D97-AF65-F5344CB8AC3E}">
        <p14:creationId xmlns:p14="http://schemas.microsoft.com/office/powerpoint/2010/main" val="140142860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092667-A7DE-124C-AF74-60F1411826DB}"/>
              </a:ext>
            </a:extLst>
          </p:cNvPr>
          <p:cNvSpPr>
            <a:spLocks noGrp="1"/>
          </p:cNvSpPr>
          <p:nvPr>
            <p:ph type="ctrTitle"/>
          </p:nvPr>
        </p:nvSpPr>
        <p:spPr>
          <a:xfrm>
            <a:off x="2885089" y="2962210"/>
            <a:ext cx="6421821" cy="933579"/>
          </a:xfrm>
        </p:spPr>
        <p:txBody>
          <a:bodyPr/>
          <a:lstStyle/>
          <a:p>
            <a:r>
              <a:rPr lang="en-US" b="1" dirty="0">
                <a:solidFill>
                  <a:schemeClr val="bg1"/>
                </a:solidFill>
                <a:latin typeface="+mn-lt"/>
              </a:rPr>
              <a:t>Data persistence</a:t>
            </a:r>
          </a:p>
        </p:txBody>
      </p:sp>
      <p:sp>
        <p:nvSpPr>
          <p:cNvPr id="3" name="Title 4">
            <a:extLst>
              <a:ext uri="{FF2B5EF4-FFF2-40B4-BE49-F238E27FC236}">
                <a16:creationId xmlns:a16="http://schemas.microsoft.com/office/drawing/2014/main" id="{B79DB726-2027-D54F-A8B3-889EF1D75B1F}"/>
              </a:ext>
            </a:extLst>
          </p:cNvPr>
          <p:cNvSpPr txBox="1">
            <a:spLocks/>
          </p:cNvSpPr>
          <p:nvPr/>
        </p:nvSpPr>
        <p:spPr>
          <a:xfrm>
            <a:off x="3037489" y="3114610"/>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solidFill>
                <a:latin typeface="+mn-lt"/>
              </a:rPr>
              <a:t>Thanks</a:t>
            </a:r>
          </a:p>
        </p:txBody>
      </p:sp>
    </p:spTree>
    <p:extLst>
      <p:ext uri="{BB962C8B-B14F-4D97-AF65-F5344CB8AC3E}">
        <p14:creationId xmlns:p14="http://schemas.microsoft.com/office/powerpoint/2010/main" val="412728751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4092667-A7DE-124C-AF74-60F1411826DB}"/>
              </a:ext>
            </a:extLst>
          </p:cNvPr>
          <p:cNvSpPr>
            <a:spLocks noGrp="1"/>
          </p:cNvSpPr>
          <p:nvPr>
            <p:ph type="ctrTitle"/>
          </p:nvPr>
        </p:nvSpPr>
        <p:spPr>
          <a:xfrm>
            <a:off x="192505" y="221381"/>
            <a:ext cx="11887199" cy="6458551"/>
          </a:xfrm>
        </p:spPr>
        <p:txBody>
          <a:bodyPr anchor="t">
            <a:noAutofit/>
          </a:bodyPr>
          <a:lstStyle/>
          <a:p>
            <a:pPr algn="l"/>
            <a:r>
              <a:rPr lang="en-US" sz="2800" b="1" dirty="0"/>
              <a:t>Ready only files</a:t>
            </a:r>
            <a:br>
              <a:rPr lang="en-US" sz="2800" b="1" dirty="0"/>
            </a:br>
            <a:r>
              <a:rPr lang="en-US" sz="2800" b="1" dirty="0"/>
              <a:t>use = </a:t>
            </a:r>
            <a:r>
              <a:rPr lang="en-US" sz="2800" b="1" dirty="0" err="1"/>
              <a:t>mediaStore</a:t>
            </a:r>
            <a:br>
              <a:rPr lang="en-US" sz="2800" b="1" dirty="0"/>
            </a:br>
            <a:r>
              <a:rPr lang="en-US" sz="2800" b="1" dirty="0"/>
              <a:t>we need read permission</a:t>
            </a:r>
            <a:br>
              <a:rPr lang="en-US" sz="2800" b="1" dirty="0"/>
            </a:br>
            <a:r>
              <a:rPr lang="en-US" sz="2800" b="1" dirty="0" err="1"/>
              <a:t>mediaStore</a:t>
            </a:r>
            <a:r>
              <a:rPr lang="en-US" sz="2800" b="1" dirty="0"/>
              <a:t> is a contract between the app and media provider</a:t>
            </a:r>
            <a:br>
              <a:rPr lang="en-US" sz="2800" b="1" dirty="0"/>
            </a:br>
            <a:br>
              <a:rPr lang="en-US" sz="2800" b="1" dirty="0"/>
            </a:br>
            <a:r>
              <a:rPr lang="en-US" sz="2800" b="1" dirty="0"/>
              <a:t>- read/edit/delete</a:t>
            </a:r>
            <a:br>
              <a:rPr lang="en-US" sz="2800" b="1" dirty="0"/>
            </a:br>
            <a:r>
              <a:rPr lang="en-US" sz="2800" b="1" dirty="0"/>
              <a:t>use = </a:t>
            </a:r>
            <a:r>
              <a:rPr lang="en-US" sz="2800" b="1" dirty="0" err="1"/>
              <a:t>mediaStore</a:t>
            </a:r>
            <a:br>
              <a:rPr lang="en-US" sz="2800" b="1" dirty="0"/>
            </a:br>
            <a:r>
              <a:rPr lang="en-US" sz="2800" b="1" dirty="0"/>
              <a:t>permission = &lt;10 you can get all these with one request</a:t>
            </a:r>
            <a:br>
              <a:rPr lang="en-US" sz="2800" b="1" dirty="0"/>
            </a:br>
            <a:r>
              <a:rPr lang="en-US" sz="2800" b="1" dirty="0"/>
              <a:t>Access – will limit the access to specific </a:t>
            </a:r>
            <a:r>
              <a:rPr lang="en-US" sz="2800" b="1" dirty="0" err="1"/>
              <a:t>direcotires</a:t>
            </a:r>
            <a:br>
              <a:rPr lang="en-US" sz="2800" b="1" dirty="0"/>
            </a:br>
            <a:br>
              <a:rPr lang="en-US" sz="2800" b="1" dirty="0"/>
            </a:br>
            <a:r>
              <a:rPr lang="en-US" sz="2800" b="1" dirty="0"/>
              <a:t>- non-media access “like pdf </a:t>
            </a:r>
            <a:r>
              <a:rPr lang="en-US" sz="2800" b="1" dirty="0" err="1"/>
              <a:t>zip_files</a:t>
            </a:r>
            <a:r>
              <a:rPr lang="en-US" sz="2800" b="1" dirty="0"/>
              <a:t> in email”</a:t>
            </a:r>
            <a:br>
              <a:rPr lang="en-US" sz="2800" b="1" dirty="0"/>
            </a:br>
            <a:r>
              <a:rPr lang="en-US" sz="2800" b="1" dirty="0"/>
              <a:t>permission = storage access framework</a:t>
            </a:r>
            <a:br>
              <a:rPr lang="en-US" sz="2800" b="1" dirty="0"/>
            </a:br>
            <a:r>
              <a:rPr lang="en-US" sz="2800" b="1" dirty="0"/>
              <a:t>locally or remotely == will be treated the same.</a:t>
            </a:r>
            <a:br>
              <a:rPr lang="en-US" sz="2800" b="1" dirty="0"/>
            </a:br>
            <a:br>
              <a:rPr lang="en-US" sz="2800" b="1" dirty="0"/>
            </a:br>
            <a:r>
              <a:rPr lang="en-US" sz="2800" b="1" dirty="0"/>
              <a:t>Intent actions</a:t>
            </a:r>
            <a:br>
              <a:rPr lang="en-US" sz="2800" b="1" dirty="0"/>
            </a:br>
            <a:r>
              <a:rPr lang="en-US" sz="2800" b="1" dirty="0"/>
              <a:t>(</a:t>
            </a:r>
            <a:r>
              <a:rPr lang="en-US" sz="2800" b="1" dirty="0" err="1"/>
              <a:t>Action_open_doc</a:t>
            </a:r>
            <a:r>
              <a:rPr lang="en-US" sz="2800" b="1" dirty="0"/>
              <a:t> ,, </a:t>
            </a:r>
            <a:r>
              <a:rPr lang="en-US" sz="2800" b="1" dirty="0" err="1"/>
              <a:t>action_open_doc_tree</a:t>
            </a:r>
            <a:r>
              <a:rPr lang="en-US" sz="2800" b="1" dirty="0"/>
              <a:t>)</a:t>
            </a:r>
          </a:p>
        </p:txBody>
      </p:sp>
    </p:spTree>
    <p:extLst>
      <p:ext uri="{BB962C8B-B14F-4D97-AF65-F5344CB8AC3E}">
        <p14:creationId xmlns:p14="http://schemas.microsoft.com/office/powerpoint/2010/main" val="3717365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2396838"/>
            <a:ext cx="11508509" cy="4259144"/>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US" sz="6600" strike="sngStrike" dirty="0">
                <a:solidFill>
                  <a:schemeClr val="accent5">
                    <a:alpha val="30000"/>
                  </a:schemeClr>
                </a:solidFill>
              </a:rPr>
              <a:t>How much space does your data require?</a:t>
            </a:r>
            <a:endParaRPr lang="ar-SA" sz="6600" strike="sngStrike" dirty="0">
              <a:solidFill>
                <a:schemeClr val="accent5">
                  <a:alpha val="30000"/>
                </a:schemeClr>
              </a:solidFill>
            </a:endParaRPr>
          </a:p>
          <a:p>
            <a:pPr marL="857250" indent="-857250" algn="l">
              <a:lnSpc>
                <a:spcPct val="100000"/>
              </a:lnSpc>
              <a:buFont typeface="Arial" panose="020B0604020202020204" pitchFamily="34" charset="0"/>
              <a:buChar char="•"/>
            </a:pPr>
            <a:r>
              <a:rPr lang="en-US" sz="6600" b="1" dirty="0">
                <a:solidFill>
                  <a:schemeClr val="accent5"/>
                </a:solidFill>
              </a:rPr>
              <a:t>Data size</a:t>
            </a:r>
          </a:p>
        </p:txBody>
      </p:sp>
    </p:spTree>
    <p:extLst>
      <p:ext uri="{BB962C8B-B14F-4D97-AF65-F5344CB8AC3E}">
        <p14:creationId xmlns:p14="http://schemas.microsoft.com/office/powerpoint/2010/main" val="12561390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7FF9A0C4-A555-8C4A-84C9-02D658973268}"/>
              </a:ext>
            </a:extLst>
          </p:cNvPr>
          <p:cNvPicPr>
            <a:picLocks noChangeAspect="1"/>
          </p:cNvPicPr>
          <p:nvPr/>
        </p:nvPicPr>
        <p:blipFill>
          <a:blip r:embed="rId3"/>
          <a:stretch>
            <a:fillRect/>
          </a:stretch>
        </p:blipFill>
        <p:spPr>
          <a:xfrm>
            <a:off x="3013363" y="0"/>
            <a:ext cx="6165273" cy="6858000"/>
          </a:xfrm>
          <a:prstGeom prst="rect">
            <a:avLst/>
          </a:prstGeom>
        </p:spPr>
      </p:pic>
    </p:spTree>
    <p:extLst>
      <p:ext uri="{BB962C8B-B14F-4D97-AF65-F5344CB8AC3E}">
        <p14:creationId xmlns:p14="http://schemas.microsoft.com/office/powerpoint/2010/main" val="3530771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2396837"/>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6600" b="1" dirty="0">
                <a:solidFill>
                  <a:schemeClr val="accent5"/>
                </a:solidFill>
              </a:rPr>
              <a:t>How reliable does data access need to be?</a:t>
            </a:r>
          </a:p>
        </p:txBody>
      </p:sp>
    </p:spTree>
    <p:extLst>
      <p:ext uri="{BB962C8B-B14F-4D97-AF65-F5344CB8AC3E}">
        <p14:creationId xmlns:p14="http://schemas.microsoft.com/office/powerpoint/2010/main" val="20098518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2396837"/>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US" sz="6600" strike="sngStrike" dirty="0">
                <a:solidFill>
                  <a:schemeClr val="accent5">
                    <a:alpha val="30000"/>
                  </a:schemeClr>
                </a:solidFill>
              </a:rPr>
              <a:t>How reliable does data access need to be?</a:t>
            </a:r>
          </a:p>
          <a:p>
            <a:pPr marL="857250" indent="-857250" algn="l">
              <a:lnSpc>
                <a:spcPct val="100000"/>
              </a:lnSpc>
              <a:buFont typeface="Arial" panose="020B0604020202020204" pitchFamily="34" charset="0"/>
              <a:buChar char="•"/>
            </a:pPr>
            <a:r>
              <a:rPr lang="en-US" sz="6600" b="1" dirty="0">
                <a:solidFill>
                  <a:schemeClr val="accent5"/>
                </a:solidFill>
              </a:rPr>
              <a:t>Data availability</a:t>
            </a:r>
          </a:p>
        </p:txBody>
      </p:sp>
    </p:spTree>
    <p:extLst>
      <p:ext uri="{BB962C8B-B14F-4D97-AF65-F5344CB8AC3E}">
        <p14:creationId xmlns:p14="http://schemas.microsoft.com/office/powerpoint/2010/main" val="34203811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2396837"/>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857250" indent="-857250" algn="l">
              <a:lnSpc>
                <a:spcPct val="100000"/>
              </a:lnSpc>
              <a:buFont typeface="Arial" panose="020B0604020202020204" pitchFamily="34" charset="0"/>
              <a:buChar char="•"/>
            </a:pPr>
            <a:r>
              <a:rPr lang="en-US" sz="6600" b="1" dirty="0">
                <a:solidFill>
                  <a:schemeClr val="accent5"/>
                </a:solidFill>
              </a:rPr>
              <a:t>What kind of data do you need to store?</a:t>
            </a:r>
          </a:p>
        </p:txBody>
      </p:sp>
    </p:spTree>
    <p:extLst>
      <p:ext uri="{BB962C8B-B14F-4D97-AF65-F5344CB8AC3E}">
        <p14:creationId xmlns:p14="http://schemas.microsoft.com/office/powerpoint/2010/main" val="38457441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739A46FF-1C5F-AC42-8559-EC792C9AA6C3}"/>
              </a:ext>
            </a:extLst>
          </p:cNvPr>
          <p:cNvSpPr txBox="1">
            <a:spLocks/>
          </p:cNvSpPr>
          <p:nvPr/>
        </p:nvSpPr>
        <p:spPr>
          <a:xfrm>
            <a:off x="2885088" y="308348"/>
            <a:ext cx="6421821" cy="933579"/>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b="1" dirty="0">
                <a:solidFill>
                  <a:schemeClr val="accent5">
                    <a:alpha val="30000"/>
                  </a:schemeClr>
                </a:solidFill>
                <a:latin typeface="+mn-lt"/>
              </a:rPr>
              <a:t>Data persistence</a:t>
            </a:r>
          </a:p>
        </p:txBody>
      </p:sp>
      <p:sp>
        <p:nvSpPr>
          <p:cNvPr id="6" name="Title 4">
            <a:extLst>
              <a:ext uri="{FF2B5EF4-FFF2-40B4-BE49-F238E27FC236}">
                <a16:creationId xmlns:a16="http://schemas.microsoft.com/office/drawing/2014/main" id="{6F626608-0984-7248-B0D7-DDBD4EC84A46}"/>
              </a:ext>
            </a:extLst>
          </p:cNvPr>
          <p:cNvSpPr txBox="1">
            <a:spLocks/>
          </p:cNvSpPr>
          <p:nvPr/>
        </p:nvSpPr>
        <p:spPr>
          <a:xfrm>
            <a:off x="683491" y="2396837"/>
            <a:ext cx="11508509" cy="4461163"/>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lnSpc>
                <a:spcPct val="100000"/>
              </a:lnSpc>
            </a:pPr>
            <a:r>
              <a:rPr lang="en-US" sz="6600" strike="sngStrike" dirty="0">
                <a:solidFill>
                  <a:schemeClr val="accent5">
                    <a:alpha val="30000"/>
                  </a:schemeClr>
                </a:solidFill>
              </a:rPr>
              <a:t>What kind of data do you need to store?</a:t>
            </a:r>
          </a:p>
          <a:p>
            <a:pPr marL="857250" indent="-857250" algn="l">
              <a:lnSpc>
                <a:spcPct val="100000"/>
              </a:lnSpc>
              <a:buFont typeface="Arial" panose="020B0604020202020204" pitchFamily="34" charset="0"/>
              <a:buChar char="•"/>
            </a:pPr>
            <a:r>
              <a:rPr lang="en-US" sz="6600" b="1" dirty="0">
                <a:solidFill>
                  <a:schemeClr val="accent5"/>
                </a:solidFill>
              </a:rPr>
              <a:t>Data accessibility</a:t>
            </a:r>
          </a:p>
        </p:txBody>
      </p:sp>
    </p:spTree>
    <p:extLst>
      <p:ext uri="{BB962C8B-B14F-4D97-AF65-F5344CB8AC3E}">
        <p14:creationId xmlns:p14="http://schemas.microsoft.com/office/powerpoint/2010/main" val="18050870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935</TotalTime>
  <Words>1247</Words>
  <Application>Microsoft Macintosh PowerPoint</Application>
  <PresentationFormat>Widescreen</PresentationFormat>
  <Paragraphs>216</Paragraphs>
  <Slides>50</Slides>
  <Notes>35</Notes>
  <HiddenSlides>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50</vt:i4>
      </vt:variant>
    </vt:vector>
  </HeadingPairs>
  <TitlesOfParts>
    <vt:vector size="54" baseType="lpstr">
      <vt:lpstr>Arial</vt:lpstr>
      <vt:lpstr>Calibri</vt:lpstr>
      <vt:lpstr>Calibri Light</vt:lpstr>
      <vt:lpstr>Office Theme</vt:lpstr>
      <vt:lpstr>Data persistence</vt:lpstr>
      <vt:lpstr>How do we maintain the data</vt:lpstr>
      <vt:lpstr>How do we maintain the data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Shared Storage</vt:lpstr>
      <vt:lpstr>Storage</vt:lpstr>
      <vt:lpstr>Storage</vt:lpstr>
      <vt:lpstr>Storage</vt:lpstr>
      <vt:lpstr>Storage</vt:lpstr>
      <vt:lpstr>Storage</vt:lpstr>
      <vt:lpstr>Shared Storage Issues</vt:lpstr>
      <vt:lpstr>Shared Storage</vt:lpstr>
      <vt:lpstr>Shared Storage</vt:lpstr>
      <vt:lpstr>Scoped Storage</vt:lpstr>
      <vt:lpstr>Scoped Storage</vt:lpstr>
      <vt:lpstr>Principles</vt:lpstr>
      <vt:lpstr>Principles</vt:lpstr>
      <vt:lpstr>Principles</vt:lpstr>
      <vt:lpstr>Principles</vt:lpstr>
      <vt:lpstr>Data persistence in Android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Related topics</vt:lpstr>
      <vt:lpstr>PowerPoint Presentation</vt:lpstr>
      <vt:lpstr>Data persistence</vt:lpstr>
      <vt:lpstr>Ready only files use = mediaStore we need read permission mediaStore is a contract between the app and media provider  - read/edit/delete use = mediaStore permission = &lt;10 you can get all these with one request Access – will limit the access to specific direcotires  - non-media access “like pdf zip_files in email” permission = storage access framework locally or remotely == will be treated the same.  Intent actions (Action_open_doc ,, action_open_doc_tree)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shuffle</dc:title>
  <dc:creator>140064015 Bassam A . Almutairi</dc:creator>
  <cp:lastModifiedBy>140064015 Bassam A . Almutairi</cp:lastModifiedBy>
  <cp:revision>25</cp:revision>
  <dcterms:created xsi:type="dcterms:W3CDTF">2021-02-07T11:27:44Z</dcterms:created>
  <dcterms:modified xsi:type="dcterms:W3CDTF">2021-02-08T16:34:45Z</dcterms:modified>
</cp:coreProperties>
</file>

<file path=docProps/thumbnail.jpeg>
</file>